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221"/>
  </p:notesMasterIdLst>
  <p:sldIdLst>
    <p:sldId id="8541" r:id="rId2"/>
    <p:sldId id="258" r:id="rId3"/>
    <p:sldId id="8614" r:id="rId4"/>
    <p:sldId id="8652" r:id="rId5"/>
    <p:sldId id="8651" r:id="rId6"/>
    <p:sldId id="614" r:id="rId7"/>
    <p:sldId id="8580" r:id="rId8"/>
    <p:sldId id="8551" r:id="rId9"/>
    <p:sldId id="620" r:id="rId10"/>
    <p:sldId id="619" r:id="rId11"/>
    <p:sldId id="561" r:id="rId12"/>
    <p:sldId id="560" r:id="rId13"/>
    <p:sldId id="604" r:id="rId14"/>
    <p:sldId id="547" r:id="rId15"/>
    <p:sldId id="546" r:id="rId16"/>
    <p:sldId id="621" r:id="rId17"/>
    <p:sldId id="585" r:id="rId18"/>
    <p:sldId id="603" r:id="rId19"/>
    <p:sldId id="562" r:id="rId20"/>
    <p:sldId id="568" r:id="rId21"/>
    <p:sldId id="8628" r:id="rId22"/>
    <p:sldId id="8608" r:id="rId23"/>
    <p:sldId id="8617" r:id="rId24"/>
    <p:sldId id="8643" r:id="rId25"/>
    <p:sldId id="8644" r:id="rId26"/>
    <p:sldId id="300" r:id="rId27"/>
    <p:sldId id="483" r:id="rId28"/>
    <p:sldId id="506" r:id="rId29"/>
    <p:sldId id="8546" r:id="rId30"/>
    <p:sldId id="492" r:id="rId31"/>
    <p:sldId id="494" r:id="rId32"/>
    <p:sldId id="495" r:id="rId33"/>
    <p:sldId id="263" r:id="rId34"/>
    <p:sldId id="264" r:id="rId35"/>
    <p:sldId id="623" r:id="rId36"/>
    <p:sldId id="265" r:id="rId37"/>
    <p:sldId id="282" r:id="rId38"/>
    <p:sldId id="569" r:id="rId39"/>
    <p:sldId id="8598" r:id="rId40"/>
    <p:sldId id="8637" r:id="rId41"/>
    <p:sldId id="8519" r:id="rId42"/>
    <p:sldId id="8520" r:id="rId43"/>
    <p:sldId id="8521" r:id="rId44"/>
    <p:sldId id="8638" r:id="rId45"/>
    <p:sldId id="8639" r:id="rId46"/>
    <p:sldId id="8557" r:id="rId47"/>
    <p:sldId id="272" r:id="rId48"/>
    <p:sldId id="8629" r:id="rId49"/>
    <p:sldId id="286" r:id="rId50"/>
    <p:sldId id="293" r:id="rId51"/>
    <p:sldId id="8601" r:id="rId52"/>
    <p:sldId id="261" r:id="rId53"/>
    <p:sldId id="262" r:id="rId54"/>
    <p:sldId id="295" r:id="rId55"/>
    <p:sldId id="294" r:id="rId56"/>
    <p:sldId id="8571" r:id="rId57"/>
    <p:sldId id="296" r:id="rId58"/>
    <p:sldId id="298" r:id="rId59"/>
    <p:sldId id="8581" r:id="rId60"/>
    <p:sldId id="8556" r:id="rId61"/>
    <p:sldId id="288" r:id="rId62"/>
    <p:sldId id="289" r:id="rId63"/>
    <p:sldId id="292" r:id="rId64"/>
    <p:sldId id="297" r:id="rId65"/>
    <p:sldId id="8645" r:id="rId66"/>
    <p:sldId id="8609" r:id="rId67"/>
    <p:sldId id="8640" r:id="rId68"/>
    <p:sldId id="271" r:id="rId69"/>
    <p:sldId id="299" r:id="rId70"/>
    <p:sldId id="489" r:id="rId71"/>
    <p:sldId id="482" r:id="rId72"/>
    <p:sldId id="274" r:id="rId73"/>
    <p:sldId id="275" r:id="rId74"/>
    <p:sldId id="8558" r:id="rId75"/>
    <p:sldId id="276" r:id="rId76"/>
    <p:sldId id="277" r:id="rId77"/>
    <p:sldId id="8630" r:id="rId78"/>
    <p:sldId id="531" r:id="rId79"/>
    <p:sldId id="8611" r:id="rId80"/>
    <p:sldId id="490" r:id="rId81"/>
    <p:sldId id="488" r:id="rId82"/>
    <p:sldId id="269" r:id="rId83"/>
    <p:sldId id="278" r:id="rId84"/>
    <p:sldId id="279" r:id="rId85"/>
    <p:sldId id="500" r:id="rId86"/>
    <p:sldId id="532" r:id="rId87"/>
    <p:sldId id="8607" r:id="rId88"/>
    <p:sldId id="8646" r:id="rId89"/>
    <p:sldId id="491" r:id="rId90"/>
    <p:sldId id="280" r:id="rId91"/>
    <p:sldId id="8569" r:id="rId92"/>
    <p:sldId id="281" r:id="rId93"/>
    <p:sldId id="8570" r:id="rId94"/>
    <p:sldId id="8606" r:id="rId95"/>
    <p:sldId id="628" r:id="rId96"/>
    <p:sldId id="635" r:id="rId97"/>
    <p:sldId id="8631" r:id="rId98"/>
    <p:sldId id="634" r:id="rId99"/>
    <p:sldId id="631" r:id="rId100"/>
    <p:sldId id="629" r:id="rId101"/>
    <p:sldId id="632" r:id="rId102"/>
    <p:sldId id="641" r:id="rId103"/>
    <p:sldId id="8612" r:id="rId104"/>
    <p:sldId id="8647" r:id="rId105"/>
    <p:sldId id="638" r:id="rId106"/>
    <p:sldId id="639" r:id="rId107"/>
    <p:sldId id="640" r:id="rId108"/>
    <p:sldId id="642" r:id="rId109"/>
    <p:sldId id="8543" r:id="rId110"/>
    <p:sldId id="8552" r:id="rId111"/>
    <p:sldId id="8560" r:id="rId112"/>
    <p:sldId id="8632" r:id="rId113"/>
    <p:sldId id="496" r:id="rId114"/>
    <p:sldId id="504" r:id="rId115"/>
    <p:sldId id="508" r:id="rId116"/>
    <p:sldId id="521" r:id="rId117"/>
    <p:sldId id="509" r:id="rId118"/>
    <p:sldId id="523" r:id="rId119"/>
    <p:sldId id="522" r:id="rId120"/>
    <p:sldId id="511" r:id="rId121"/>
    <p:sldId id="549" r:id="rId122"/>
    <p:sldId id="515" r:id="rId123"/>
    <p:sldId id="505" r:id="rId124"/>
    <p:sldId id="497" r:id="rId125"/>
    <p:sldId id="8633" r:id="rId126"/>
    <p:sldId id="498" r:id="rId127"/>
    <p:sldId id="499" r:id="rId128"/>
    <p:sldId id="502" r:id="rId129"/>
    <p:sldId id="527" r:id="rId130"/>
    <p:sldId id="609" r:id="rId131"/>
    <p:sldId id="525" r:id="rId132"/>
    <p:sldId id="503" r:id="rId133"/>
    <p:sldId id="613" r:id="rId134"/>
    <p:sldId id="507" r:id="rId135"/>
    <p:sldId id="8529" r:id="rId136"/>
    <p:sldId id="8530" r:id="rId137"/>
    <p:sldId id="8542" r:id="rId138"/>
    <p:sldId id="8561" r:id="rId139"/>
    <p:sldId id="8634" r:id="rId140"/>
    <p:sldId id="526" r:id="rId141"/>
    <p:sldId id="520" r:id="rId142"/>
    <p:sldId id="8549" r:id="rId143"/>
    <p:sldId id="8547" r:id="rId144"/>
    <p:sldId id="8548" r:id="rId145"/>
    <p:sldId id="8577" r:id="rId146"/>
    <p:sldId id="8578" r:id="rId147"/>
    <p:sldId id="8579" r:id="rId148"/>
    <p:sldId id="608" r:id="rId149"/>
    <p:sldId id="600" r:id="rId150"/>
    <p:sldId id="530" r:id="rId151"/>
    <p:sldId id="534" r:id="rId152"/>
    <p:sldId id="535" r:id="rId153"/>
    <p:sldId id="8602" r:id="rId154"/>
    <p:sldId id="8603" r:id="rId155"/>
    <p:sldId id="8604" r:id="rId156"/>
    <p:sldId id="8616" r:id="rId157"/>
    <p:sldId id="8648" r:id="rId158"/>
    <p:sldId id="8605" r:id="rId159"/>
    <p:sldId id="8618" r:id="rId160"/>
    <p:sldId id="8619" r:id="rId161"/>
    <p:sldId id="8620" r:id="rId162"/>
    <p:sldId id="8621" r:id="rId163"/>
    <p:sldId id="8622" r:id="rId164"/>
    <p:sldId id="610" r:id="rId165"/>
    <p:sldId id="537" r:id="rId166"/>
    <p:sldId id="8562" r:id="rId167"/>
    <p:sldId id="8534" r:id="rId168"/>
    <p:sldId id="543" r:id="rId169"/>
    <p:sldId id="618" r:id="rId170"/>
    <p:sldId id="542" r:id="rId171"/>
    <p:sldId id="553" r:id="rId172"/>
    <p:sldId id="550" r:id="rId173"/>
    <p:sldId id="551" r:id="rId174"/>
    <p:sldId id="552" r:id="rId175"/>
    <p:sldId id="554" r:id="rId176"/>
    <p:sldId id="557" r:id="rId177"/>
    <p:sldId id="555" r:id="rId178"/>
    <p:sldId id="556" r:id="rId179"/>
    <p:sldId id="601" r:id="rId180"/>
    <p:sldId id="577" r:id="rId181"/>
    <p:sldId id="578" r:id="rId182"/>
    <p:sldId id="579" r:id="rId183"/>
    <p:sldId id="581" r:id="rId184"/>
    <p:sldId id="591" r:id="rId185"/>
    <p:sldId id="584" r:id="rId186"/>
    <p:sldId id="539" r:id="rId187"/>
    <p:sldId id="8553" r:id="rId188"/>
    <p:sldId id="8554" r:id="rId189"/>
    <p:sldId id="8533" r:id="rId190"/>
    <p:sldId id="8535" r:id="rId191"/>
    <p:sldId id="8536" r:id="rId192"/>
    <p:sldId id="8641" r:id="rId193"/>
    <p:sldId id="8642" r:id="rId194"/>
    <p:sldId id="558" r:id="rId195"/>
    <p:sldId id="514" r:id="rId196"/>
    <p:sldId id="573" r:id="rId197"/>
    <p:sldId id="574" r:id="rId198"/>
    <p:sldId id="8636" r:id="rId199"/>
    <p:sldId id="8563" r:id="rId200"/>
    <p:sldId id="8564" r:id="rId201"/>
    <p:sldId id="643" r:id="rId202"/>
    <p:sldId id="8635" r:id="rId203"/>
    <p:sldId id="8566" r:id="rId204"/>
    <p:sldId id="596" r:id="rId205"/>
    <p:sldId id="597" r:id="rId206"/>
    <p:sldId id="8567" r:id="rId207"/>
    <p:sldId id="592" r:id="rId208"/>
    <p:sldId id="8568" r:id="rId209"/>
    <p:sldId id="615" r:id="rId210"/>
    <p:sldId id="8537" r:id="rId211"/>
    <p:sldId id="8538" r:id="rId212"/>
    <p:sldId id="8653" r:id="rId213"/>
    <p:sldId id="602" r:id="rId214"/>
    <p:sldId id="612" r:id="rId215"/>
    <p:sldId id="8615" r:id="rId216"/>
    <p:sldId id="8613" r:id="rId217"/>
    <p:sldId id="8650" r:id="rId218"/>
    <p:sldId id="617" r:id="rId219"/>
    <p:sldId id="616" r:id="rId2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French" initials="RF" lastIdx="1" clrIdx="0">
    <p:extLst>
      <p:ext uri="{19B8F6BF-5375-455C-9EA6-DF929625EA0E}">
        <p15:presenceInfo xmlns:p15="http://schemas.microsoft.com/office/powerpoint/2012/main" userId="3a2cd69823348c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895F2-DA48-417D-87D3-BF458387C9C6}" v="3" dt="2023-06-03T09:11:27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0" autoAdjust="0"/>
    <p:restoredTop sz="79788" autoAdjust="0"/>
  </p:normalViewPr>
  <p:slideViewPr>
    <p:cSldViewPr snapToGrid="0">
      <p:cViewPr varScale="1">
        <p:scale>
          <a:sx n="84" d="100"/>
          <a:sy n="84" d="100"/>
        </p:scale>
        <p:origin x="151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microsoft.com/office/2015/10/relationships/revisionInfo" Target="revisionInfo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hyperlink" Target="https://www.linkedin.com/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hyperlink" Target="https://www.linkedin.com/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hyperlink" Target="https://www.linkedin.com/" TargetMode="External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5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hyperlink" Target="https://www.linkedin.com/" TargetMode="External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54538-F082-4821-8B56-F47FCCF1681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68C114-8622-4A3E-8860-06603BA0E6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Email  - </a:t>
          </a:r>
        </a:p>
        <a:p>
          <a:pPr>
            <a:lnSpc>
              <a:spcPct val="100000"/>
            </a:lnSpc>
          </a:pPr>
          <a:r>
            <a: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2F2EFC1-DCB9-4FCE-9B4B-D594DE59ADDC}" type="parTrans" cxnId="{11AD70E6-1E85-4CB8-A985-952202778F9E}">
      <dgm:prSet/>
      <dgm:spPr/>
      <dgm:t>
        <a:bodyPr/>
        <a:lstStyle/>
        <a:p>
          <a:endParaRPr lang="en-US"/>
        </a:p>
      </dgm:t>
    </dgm:pt>
    <dgm:pt modelId="{65B433E4-C361-4912-B058-CEC41CD056CC}" type="sibTrans" cxnId="{11AD70E6-1E85-4CB8-A985-952202778F9E}">
      <dgm:prSet/>
      <dgm:spPr/>
      <dgm:t>
        <a:bodyPr/>
        <a:lstStyle/>
        <a:p>
          <a:endParaRPr lang="en-US"/>
        </a:p>
      </dgm:t>
    </dgm:pt>
    <dgm:pt modelId="{01FA5181-B3DC-48BB-AE0D-1BA5E3EB8A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@sqlbobscot  </a:t>
          </a:r>
        </a:p>
        <a:p>
          <a:pPr>
            <a:lnSpc>
              <a:spcPct val="100000"/>
            </a:lnSpc>
          </a:pPr>
          <a:r>
            <a:rPr lang="en-US" sz="1100" dirty="0"/>
            <a:t>#DressUpFriday</a:t>
          </a:r>
        </a:p>
      </dgm:t>
    </dgm:pt>
    <dgm:pt modelId="{80F03924-A4FF-4899-9F93-292A4431EEB9}" type="parTrans" cxnId="{DBBF3A70-7AB9-432A-9813-587B73B36F8C}">
      <dgm:prSet/>
      <dgm:spPr/>
      <dgm:t>
        <a:bodyPr/>
        <a:lstStyle/>
        <a:p>
          <a:endParaRPr lang="en-US"/>
        </a:p>
      </dgm:t>
    </dgm:pt>
    <dgm:pt modelId="{CA1F6854-BF7E-43FE-A289-E9341734C4B9}" type="sibTrans" cxnId="{DBBF3A70-7AB9-432A-9813-587B73B36F8C}">
      <dgm:prSet/>
      <dgm:spPr/>
      <dgm:t>
        <a:bodyPr/>
        <a:lstStyle/>
        <a:p>
          <a:endParaRPr lang="en-US"/>
        </a:p>
      </dgm:t>
    </dgm:pt>
    <dgm:pt modelId="{7010E58A-BF4C-412F-8CFB-35B1B0254C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b="0" dirty="0"/>
            <a:t>Linked In - </a:t>
          </a:r>
          <a:r>
            <a:rPr lang="en-US" sz="1800" b="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</a:t>
          </a:r>
          <a:endParaRPr lang="en-US" sz="1800" b="0" dirty="0">
            <a:solidFill>
              <a:schemeClr val="tx1"/>
            </a:solidFill>
          </a:endParaRPr>
        </a:p>
        <a:p>
          <a:pPr>
            <a:lnSpc>
              <a:spcPct val="100000"/>
            </a:lnSpc>
          </a:pPr>
          <a:r>
            <a:rPr lang="en-US" sz="1800" b="0" dirty="0">
              <a:solidFill>
                <a:schemeClr val="tx1"/>
              </a:solidFill>
            </a:rPr>
            <a:t>/in/</a:t>
          </a:r>
          <a:r>
            <a:rPr lang="en-US" sz="1800" b="0" dirty="0" err="1">
              <a:solidFill>
                <a:schemeClr val="tx1"/>
              </a:solidFill>
            </a:rPr>
            <a:t>rwlpfrench</a:t>
          </a:r>
          <a:r>
            <a:rPr lang="en-US" sz="1800" b="0" dirty="0">
              <a:solidFill>
                <a:schemeClr val="tx1"/>
              </a:solidFill>
            </a:rPr>
            <a:t>/</a:t>
          </a:r>
          <a:endParaRPr lang="en-US" sz="1800" dirty="0">
            <a:solidFill>
              <a:schemeClr val="tx1"/>
            </a:solidFill>
          </a:endParaRPr>
        </a:p>
      </dgm:t>
    </dgm:pt>
    <dgm:pt modelId="{3DABB32F-2734-444D-848A-D1F9C0D1F6FA}" type="parTrans" cxnId="{20E583B8-0A70-4C6D-B56A-76D0D86D0E46}">
      <dgm:prSet/>
      <dgm:spPr/>
      <dgm:t>
        <a:bodyPr/>
        <a:lstStyle/>
        <a:p>
          <a:endParaRPr lang="en-US"/>
        </a:p>
      </dgm:t>
    </dgm:pt>
    <dgm:pt modelId="{F5CD28E3-FB0D-44FA-8D62-C0E3303E6C4E}" type="sibTrans" cxnId="{20E583B8-0A70-4C6D-B56A-76D0D86D0E46}">
      <dgm:prSet/>
      <dgm:spPr/>
      <dgm:t>
        <a:bodyPr/>
        <a:lstStyle/>
        <a:p>
          <a:endParaRPr lang="en-US"/>
        </a:p>
      </dgm:t>
    </dgm:pt>
    <dgm:pt modelId="{EF38DA51-A3B2-455B-B981-DDFE5528AF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300" dirty="0"/>
            <a:t>Website - </a:t>
          </a:r>
          <a:r>
            <a:rPr lang="en-GB" sz="1800" dirty="0"/>
            <a:t>https://www.qnrl.com/</a:t>
          </a:r>
          <a:endParaRPr lang="en-US" sz="1800" dirty="0"/>
        </a:p>
      </dgm:t>
    </dgm:pt>
    <dgm:pt modelId="{B9BEFF5E-85AD-4BFB-9944-8FE933881D55}" type="parTrans" cxnId="{F4EBA59F-9B26-4CB1-9F00-28B80205B1FE}">
      <dgm:prSet/>
      <dgm:spPr/>
      <dgm:t>
        <a:bodyPr/>
        <a:lstStyle/>
        <a:p>
          <a:endParaRPr lang="en-US"/>
        </a:p>
      </dgm:t>
    </dgm:pt>
    <dgm:pt modelId="{41F30B8F-0E48-4A8C-81CC-180ACA1258C3}" type="sibTrans" cxnId="{F4EBA59F-9B26-4CB1-9F00-28B80205B1FE}">
      <dgm:prSet/>
      <dgm:spPr/>
      <dgm:t>
        <a:bodyPr/>
        <a:lstStyle/>
        <a:p>
          <a:endParaRPr lang="en-US"/>
        </a:p>
      </dgm:t>
    </dgm:pt>
    <dgm:pt modelId="{CB306354-BA5A-4C38-BD90-4786742A1FE2}" type="pres">
      <dgm:prSet presAssocID="{12654538-F082-4821-8B56-F47FCCF16813}" presName="root" presStyleCnt="0">
        <dgm:presLayoutVars>
          <dgm:dir/>
          <dgm:resizeHandles val="exact"/>
        </dgm:presLayoutVars>
      </dgm:prSet>
      <dgm:spPr/>
    </dgm:pt>
    <dgm:pt modelId="{A0EDFEBA-B07D-4265-8C88-5D7CE6AF52DA}" type="pres">
      <dgm:prSet presAssocID="{6568C114-8622-4A3E-8860-06603BA0E6CA}" presName="compNode" presStyleCnt="0"/>
      <dgm:spPr/>
    </dgm:pt>
    <dgm:pt modelId="{811E0342-30CA-442B-B436-B5D99756958F}" type="pres">
      <dgm:prSet presAssocID="{6568C114-8622-4A3E-8860-06603BA0E6CA}" presName="iconRect" presStyleLbl="node1" presStyleIdx="0" presStyleCnt="4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FA919657-1D68-4166-9AC3-EC8671054D04}" type="pres">
      <dgm:prSet presAssocID="{6568C114-8622-4A3E-8860-06603BA0E6CA}" presName="spaceRect" presStyleCnt="0"/>
      <dgm:spPr/>
    </dgm:pt>
    <dgm:pt modelId="{92594E35-1952-4449-B65C-0E53A18E9503}" type="pres">
      <dgm:prSet presAssocID="{6568C114-8622-4A3E-8860-06603BA0E6CA}" presName="textRect" presStyleLbl="revTx" presStyleIdx="0" presStyleCnt="4" custScaleX="140416">
        <dgm:presLayoutVars>
          <dgm:chMax val="1"/>
          <dgm:chPref val="1"/>
        </dgm:presLayoutVars>
      </dgm:prSet>
      <dgm:spPr/>
    </dgm:pt>
    <dgm:pt modelId="{D4973590-A475-4EB5-930A-CDF1F3B2BB88}" type="pres">
      <dgm:prSet presAssocID="{65B433E4-C361-4912-B058-CEC41CD056CC}" presName="sibTrans" presStyleCnt="0"/>
      <dgm:spPr/>
    </dgm:pt>
    <dgm:pt modelId="{FE79E381-0175-4E58-9865-5D8A422D19EF}" type="pres">
      <dgm:prSet presAssocID="{01FA5181-B3DC-48BB-AE0D-1BA5E3EB8AEB}" presName="compNode" presStyleCnt="0"/>
      <dgm:spPr/>
    </dgm:pt>
    <dgm:pt modelId="{60D0D3E8-C5A8-4D15-97DC-0CC65DF889E9}" type="pres">
      <dgm:prSet presAssocID="{01FA5181-B3DC-48BB-AE0D-1BA5E3EB8AEB}" presName="iconRect" presStyleLbl="node1" presStyleIdx="1" presStyleCnt="4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3E0A8636-0C3D-4203-899B-760F54DE2086}" type="pres">
      <dgm:prSet presAssocID="{01FA5181-B3DC-48BB-AE0D-1BA5E3EB8AEB}" presName="spaceRect" presStyleCnt="0"/>
      <dgm:spPr/>
    </dgm:pt>
    <dgm:pt modelId="{FF9EAA1B-B796-4B3C-9CE3-1E57FFA84AD8}" type="pres">
      <dgm:prSet presAssocID="{01FA5181-B3DC-48BB-AE0D-1BA5E3EB8AEB}" presName="textRect" presStyleLbl="revTx" presStyleIdx="1" presStyleCnt="4">
        <dgm:presLayoutVars>
          <dgm:chMax val="1"/>
          <dgm:chPref val="1"/>
        </dgm:presLayoutVars>
      </dgm:prSet>
      <dgm:spPr/>
    </dgm:pt>
    <dgm:pt modelId="{E5A3F0F6-8050-4C9B-9512-2260E4CA6A28}" type="pres">
      <dgm:prSet presAssocID="{CA1F6854-BF7E-43FE-A289-E9341734C4B9}" presName="sibTrans" presStyleCnt="0"/>
      <dgm:spPr/>
    </dgm:pt>
    <dgm:pt modelId="{37C162F6-11B3-46C4-90C7-9BE52EA0FE5D}" type="pres">
      <dgm:prSet presAssocID="{7010E58A-BF4C-412F-8CFB-35B1B0254C96}" presName="compNode" presStyleCnt="0"/>
      <dgm:spPr/>
    </dgm:pt>
    <dgm:pt modelId="{04F99B44-2F29-48F0-B8E3-F29F782601CB}" type="pres">
      <dgm:prSet presAssocID="{7010E58A-BF4C-412F-8CFB-35B1B0254C96}" presName="iconRect" presStyleLbl="node1" presStyleIdx="2" presStyleCnt="4"/>
      <dgm:spPr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71F8EC33-A93B-40BD-8A98-D9C060643A21}" type="pres">
      <dgm:prSet presAssocID="{7010E58A-BF4C-412F-8CFB-35B1B0254C96}" presName="spaceRect" presStyleCnt="0"/>
      <dgm:spPr/>
    </dgm:pt>
    <dgm:pt modelId="{EBC1CD06-A01B-4950-B924-1B69A251F47C}" type="pres">
      <dgm:prSet presAssocID="{7010E58A-BF4C-412F-8CFB-35B1B0254C96}" presName="textRect" presStyleLbl="revTx" presStyleIdx="2" presStyleCnt="4" custScaleX="182874">
        <dgm:presLayoutVars>
          <dgm:chMax val="1"/>
          <dgm:chPref val="1"/>
        </dgm:presLayoutVars>
      </dgm:prSet>
      <dgm:spPr/>
    </dgm:pt>
    <dgm:pt modelId="{239C259A-EE85-4F6E-A4D8-4160C5E5DEAC}" type="pres">
      <dgm:prSet presAssocID="{F5CD28E3-FB0D-44FA-8D62-C0E3303E6C4E}" presName="sibTrans" presStyleCnt="0"/>
      <dgm:spPr/>
    </dgm:pt>
    <dgm:pt modelId="{CC690973-2EB1-43DA-86CE-E6C8BFB20C27}" type="pres">
      <dgm:prSet presAssocID="{EF38DA51-A3B2-455B-B981-DDFE5528AF0B}" presName="compNode" presStyleCnt="0"/>
      <dgm:spPr/>
    </dgm:pt>
    <dgm:pt modelId="{B181CE9B-42F6-4D5A-94C1-422658DB86E2}" type="pres">
      <dgm:prSet presAssocID="{EF38DA51-A3B2-455B-B981-DDFE5528AF0B}" presName="iconRect" presStyleLbl="node1" presStyleIdx="3" presStyleCnt="4"/>
      <dgm:spPr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B83228D-2378-47B4-AE24-93A63C5AD48A}" type="pres">
      <dgm:prSet presAssocID="{EF38DA51-A3B2-455B-B981-DDFE5528AF0B}" presName="spaceRect" presStyleCnt="0"/>
      <dgm:spPr/>
    </dgm:pt>
    <dgm:pt modelId="{C48FBED7-0F91-4C56-AC56-58E90C549B3E}" type="pres">
      <dgm:prSet presAssocID="{EF38DA51-A3B2-455B-B981-DDFE5528AF0B}" presName="textRect" presStyleLbl="revTx" presStyleIdx="3" presStyleCnt="4" custScaleX="161120">
        <dgm:presLayoutVars>
          <dgm:chMax val="1"/>
          <dgm:chPref val="1"/>
        </dgm:presLayoutVars>
      </dgm:prSet>
      <dgm:spPr/>
    </dgm:pt>
  </dgm:ptLst>
  <dgm:cxnLst>
    <dgm:cxn modelId="{9D9F7B4F-2CCF-416D-B000-CD8C1322A8D7}" type="presOf" srcId="{12654538-F082-4821-8B56-F47FCCF16813}" destId="{CB306354-BA5A-4C38-BD90-4786742A1FE2}" srcOrd="0" destOrd="0" presId="urn:microsoft.com/office/officeart/2018/2/layout/IconLabelList"/>
    <dgm:cxn modelId="{DBBF3A70-7AB9-432A-9813-587B73B36F8C}" srcId="{12654538-F082-4821-8B56-F47FCCF16813}" destId="{01FA5181-B3DC-48BB-AE0D-1BA5E3EB8AEB}" srcOrd="1" destOrd="0" parTransId="{80F03924-A4FF-4899-9F93-292A4431EEB9}" sibTransId="{CA1F6854-BF7E-43FE-A289-E9341734C4B9}"/>
    <dgm:cxn modelId="{F4EBA59F-9B26-4CB1-9F00-28B80205B1FE}" srcId="{12654538-F082-4821-8B56-F47FCCF16813}" destId="{EF38DA51-A3B2-455B-B981-DDFE5528AF0B}" srcOrd="3" destOrd="0" parTransId="{B9BEFF5E-85AD-4BFB-9944-8FE933881D55}" sibTransId="{41F30B8F-0E48-4A8C-81CC-180ACA1258C3}"/>
    <dgm:cxn modelId="{EDA4DEB4-FC55-4EDC-8470-8B1C3E3FE897}" type="presOf" srcId="{01FA5181-B3DC-48BB-AE0D-1BA5E3EB8AEB}" destId="{FF9EAA1B-B796-4B3C-9CE3-1E57FFA84AD8}" srcOrd="0" destOrd="0" presId="urn:microsoft.com/office/officeart/2018/2/layout/IconLabelList"/>
    <dgm:cxn modelId="{20E583B8-0A70-4C6D-B56A-76D0D86D0E46}" srcId="{12654538-F082-4821-8B56-F47FCCF16813}" destId="{7010E58A-BF4C-412F-8CFB-35B1B0254C96}" srcOrd="2" destOrd="0" parTransId="{3DABB32F-2734-444D-848A-D1F9C0D1F6FA}" sibTransId="{F5CD28E3-FB0D-44FA-8D62-C0E3303E6C4E}"/>
    <dgm:cxn modelId="{7FAC51BF-73B8-42E8-A27D-A211EA2F3C01}" type="presOf" srcId="{6568C114-8622-4A3E-8860-06603BA0E6CA}" destId="{92594E35-1952-4449-B65C-0E53A18E9503}" srcOrd="0" destOrd="0" presId="urn:microsoft.com/office/officeart/2018/2/layout/IconLabelList"/>
    <dgm:cxn modelId="{EA91D6C2-C820-4AC4-9E65-8795A02CBC8F}" type="presOf" srcId="{7010E58A-BF4C-412F-8CFB-35B1B0254C96}" destId="{EBC1CD06-A01B-4950-B924-1B69A251F47C}" srcOrd="0" destOrd="0" presId="urn:microsoft.com/office/officeart/2018/2/layout/IconLabelList"/>
    <dgm:cxn modelId="{012CC2D8-F058-4B0F-9648-8A725986BE6C}" type="presOf" srcId="{EF38DA51-A3B2-455B-B981-DDFE5528AF0B}" destId="{C48FBED7-0F91-4C56-AC56-58E90C549B3E}" srcOrd="0" destOrd="0" presId="urn:microsoft.com/office/officeart/2018/2/layout/IconLabelList"/>
    <dgm:cxn modelId="{11AD70E6-1E85-4CB8-A985-952202778F9E}" srcId="{12654538-F082-4821-8B56-F47FCCF16813}" destId="{6568C114-8622-4A3E-8860-06603BA0E6CA}" srcOrd="0" destOrd="0" parTransId="{12F2EFC1-DCB9-4FCE-9B4B-D594DE59ADDC}" sibTransId="{65B433E4-C361-4912-B058-CEC41CD056CC}"/>
    <dgm:cxn modelId="{51F34517-2C1A-4D4A-BD2E-46D77AA599DE}" type="presParOf" srcId="{CB306354-BA5A-4C38-BD90-4786742A1FE2}" destId="{A0EDFEBA-B07D-4265-8C88-5D7CE6AF52DA}" srcOrd="0" destOrd="0" presId="urn:microsoft.com/office/officeart/2018/2/layout/IconLabelList"/>
    <dgm:cxn modelId="{FE2C1EFB-10B9-4975-BBF2-C98AEBA8A917}" type="presParOf" srcId="{A0EDFEBA-B07D-4265-8C88-5D7CE6AF52DA}" destId="{811E0342-30CA-442B-B436-B5D99756958F}" srcOrd="0" destOrd="0" presId="urn:microsoft.com/office/officeart/2018/2/layout/IconLabelList"/>
    <dgm:cxn modelId="{36C7718D-5FDE-4A91-AC3F-C51DDEADDFCD}" type="presParOf" srcId="{A0EDFEBA-B07D-4265-8C88-5D7CE6AF52DA}" destId="{FA919657-1D68-4166-9AC3-EC8671054D04}" srcOrd="1" destOrd="0" presId="urn:microsoft.com/office/officeart/2018/2/layout/IconLabelList"/>
    <dgm:cxn modelId="{8D040B17-C21B-4F2F-802C-02E858F117FE}" type="presParOf" srcId="{A0EDFEBA-B07D-4265-8C88-5D7CE6AF52DA}" destId="{92594E35-1952-4449-B65C-0E53A18E9503}" srcOrd="2" destOrd="0" presId="urn:microsoft.com/office/officeart/2018/2/layout/IconLabelList"/>
    <dgm:cxn modelId="{46B60466-B26A-4169-8114-4E454AF91F44}" type="presParOf" srcId="{CB306354-BA5A-4C38-BD90-4786742A1FE2}" destId="{D4973590-A475-4EB5-930A-CDF1F3B2BB88}" srcOrd="1" destOrd="0" presId="urn:microsoft.com/office/officeart/2018/2/layout/IconLabelList"/>
    <dgm:cxn modelId="{CF8CF5BC-98C9-4CB1-90A9-C639096D3500}" type="presParOf" srcId="{CB306354-BA5A-4C38-BD90-4786742A1FE2}" destId="{FE79E381-0175-4E58-9865-5D8A422D19EF}" srcOrd="2" destOrd="0" presId="urn:microsoft.com/office/officeart/2018/2/layout/IconLabelList"/>
    <dgm:cxn modelId="{95B376B2-623C-4313-B983-92651C5EEA53}" type="presParOf" srcId="{FE79E381-0175-4E58-9865-5D8A422D19EF}" destId="{60D0D3E8-C5A8-4D15-97DC-0CC65DF889E9}" srcOrd="0" destOrd="0" presId="urn:microsoft.com/office/officeart/2018/2/layout/IconLabelList"/>
    <dgm:cxn modelId="{33858571-662A-4651-9682-90BE86BF66E4}" type="presParOf" srcId="{FE79E381-0175-4E58-9865-5D8A422D19EF}" destId="{3E0A8636-0C3D-4203-899B-760F54DE2086}" srcOrd="1" destOrd="0" presId="urn:microsoft.com/office/officeart/2018/2/layout/IconLabelList"/>
    <dgm:cxn modelId="{221EA3C8-9210-4727-AA5C-7C90B0A6B1C4}" type="presParOf" srcId="{FE79E381-0175-4E58-9865-5D8A422D19EF}" destId="{FF9EAA1B-B796-4B3C-9CE3-1E57FFA84AD8}" srcOrd="2" destOrd="0" presId="urn:microsoft.com/office/officeart/2018/2/layout/IconLabelList"/>
    <dgm:cxn modelId="{D25A0042-36E3-41CF-8741-BB31BA10CB37}" type="presParOf" srcId="{CB306354-BA5A-4C38-BD90-4786742A1FE2}" destId="{E5A3F0F6-8050-4C9B-9512-2260E4CA6A28}" srcOrd="3" destOrd="0" presId="urn:microsoft.com/office/officeart/2018/2/layout/IconLabelList"/>
    <dgm:cxn modelId="{13D98A0C-E9C7-4E67-B1C7-56666EB077FF}" type="presParOf" srcId="{CB306354-BA5A-4C38-BD90-4786742A1FE2}" destId="{37C162F6-11B3-46C4-90C7-9BE52EA0FE5D}" srcOrd="4" destOrd="0" presId="urn:microsoft.com/office/officeart/2018/2/layout/IconLabelList"/>
    <dgm:cxn modelId="{29F3AEAE-8594-49B8-AAFD-2DCF911D6CE3}" type="presParOf" srcId="{37C162F6-11B3-46C4-90C7-9BE52EA0FE5D}" destId="{04F99B44-2F29-48F0-B8E3-F29F782601CB}" srcOrd="0" destOrd="0" presId="urn:microsoft.com/office/officeart/2018/2/layout/IconLabelList"/>
    <dgm:cxn modelId="{8B816971-9305-4923-851C-8DBB18A94135}" type="presParOf" srcId="{37C162F6-11B3-46C4-90C7-9BE52EA0FE5D}" destId="{71F8EC33-A93B-40BD-8A98-D9C060643A21}" srcOrd="1" destOrd="0" presId="urn:microsoft.com/office/officeart/2018/2/layout/IconLabelList"/>
    <dgm:cxn modelId="{D8AE8D16-D689-4F6F-AB28-84FE93F49466}" type="presParOf" srcId="{37C162F6-11B3-46C4-90C7-9BE52EA0FE5D}" destId="{EBC1CD06-A01B-4950-B924-1B69A251F47C}" srcOrd="2" destOrd="0" presId="urn:microsoft.com/office/officeart/2018/2/layout/IconLabelList"/>
    <dgm:cxn modelId="{1A0C62DB-3384-45D5-A4B3-90E6A83F54F2}" type="presParOf" srcId="{CB306354-BA5A-4C38-BD90-4786742A1FE2}" destId="{239C259A-EE85-4F6E-A4D8-4160C5E5DEAC}" srcOrd="5" destOrd="0" presId="urn:microsoft.com/office/officeart/2018/2/layout/IconLabelList"/>
    <dgm:cxn modelId="{92DFEFF4-C5ED-4C39-84E9-0E06B7B95EFD}" type="presParOf" srcId="{CB306354-BA5A-4C38-BD90-4786742A1FE2}" destId="{CC690973-2EB1-43DA-86CE-E6C8BFB20C27}" srcOrd="6" destOrd="0" presId="urn:microsoft.com/office/officeart/2018/2/layout/IconLabelList"/>
    <dgm:cxn modelId="{B5A556F0-053D-465F-9300-DE04CB4C1ADA}" type="presParOf" srcId="{CC690973-2EB1-43DA-86CE-E6C8BFB20C27}" destId="{B181CE9B-42F6-4D5A-94C1-422658DB86E2}" srcOrd="0" destOrd="0" presId="urn:microsoft.com/office/officeart/2018/2/layout/IconLabelList"/>
    <dgm:cxn modelId="{0BA14159-EA3D-4579-AC7D-B7EC830C23E1}" type="presParOf" srcId="{CC690973-2EB1-43DA-86CE-E6C8BFB20C27}" destId="{4B83228D-2378-47B4-AE24-93A63C5AD48A}" srcOrd="1" destOrd="0" presId="urn:microsoft.com/office/officeart/2018/2/layout/IconLabelList"/>
    <dgm:cxn modelId="{4AEE6133-92FC-4F38-B2B9-793ABF33AB6F}" type="presParOf" srcId="{CC690973-2EB1-43DA-86CE-E6C8BFB20C27}" destId="{C48FBED7-0F91-4C56-AC56-58E90C549B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654538-F082-4821-8B56-F47FCCF1681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68C114-8622-4A3E-8860-06603BA0E6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Email  - </a:t>
          </a:r>
        </a:p>
        <a:p>
          <a:pPr>
            <a:lnSpc>
              <a:spcPct val="100000"/>
            </a:lnSpc>
          </a:pPr>
          <a:r>
            <a: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2F2EFC1-DCB9-4FCE-9B4B-D594DE59ADDC}" type="parTrans" cxnId="{11AD70E6-1E85-4CB8-A985-952202778F9E}">
      <dgm:prSet/>
      <dgm:spPr/>
      <dgm:t>
        <a:bodyPr/>
        <a:lstStyle/>
        <a:p>
          <a:endParaRPr lang="en-US"/>
        </a:p>
      </dgm:t>
    </dgm:pt>
    <dgm:pt modelId="{65B433E4-C361-4912-B058-CEC41CD056CC}" type="sibTrans" cxnId="{11AD70E6-1E85-4CB8-A985-952202778F9E}">
      <dgm:prSet/>
      <dgm:spPr/>
      <dgm:t>
        <a:bodyPr/>
        <a:lstStyle/>
        <a:p>
          <a:endParaRPr lang="en-US"/>
        </a:p>
      </dgm:t>
    </dgm:pt>
    <dgm:pt modelId="{01FA5181-B3DC-48BB-AE0D-1BA5E3EB8A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@sqlbobscot  </a:t>
          </a:r>
        </a:p>
        <a:p>
          <a:pPr>
            <a:lnSpc>
              <a:spcPct val="100000"/>
            </a:lnSpc>
          </a:pPr>
          <a:r>
            <a:rPr lang="en-US" sz="1100" dirty="0"/>
            <a:t>#DressUpFriday</a:t>
          </a:r>
        </a:p>
      </dgm:t>
    </dgm:pt>
    <dgm:pt modelId="{80F03924-A4FF-4899-9F93-292A4431EEB9}" type="parTrans" cxnId="{DBBF3A70-7AB9-432A-9813-587B73B36F8C}">
      <dgm:prSet/>
      <dgm:spPr/>
      <dgm:t>
        <a:bodyPr/>
        <a:lstStyle/>
        <a:p>
          <a:endParaRPr lang="en-US"/>
        </a:p>
      </dgm:t>
    </dgm:pt>
    <dgm:pt modelId="{CA1F6854-BF7E-43FE-A289-E9341734C4B9}" type="sibTrans" cxnId="{DBBF3A70-7AB9-432A-9813-587B73B36F8C}">
      <dgm:prSet/>
      <dgm:spPr/>
      <dgm:t>
        <a:bodyPr/>
        <a:lstStyle/>
        <a:p>
          <a:endParaRPr lang="en-US"/>
        </a:p>
      </dgm:t>
    </dgm:pt>
    <dgm:pt modelId="{7010E58A-BF4C-412F-8CFB-35B1B0254C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b="0" dirty="0"/>
            <a:t>Linked In - </a:t>
          </a:r>
          <a:r>
            <a:rPr lang="en-US" sz="1800" b="0" dirty="0">
              <a:hlinkClick xmlns:r="http://schemas.openxmlformats.org/officeDocument/2006/relationships" r:id="rId1"/>
            </a:rPr>
            <a:t>https://www.linkedin.com</a:t>
          </a:r>
          <a:endParaRPr lang="en-US" sz="1800" b="0" dirty="0"/>
        </a:p>
        <a:p>
          <a:pPr>
            <a:lnSpc>
              <a:spcPct val="100000"/>
            </a:lnSpc>
          </a:pPr>
          <a:r>
            <a:rPr lang="en-US" sz="1800" b="0" dirty="0"/>
            <a:t>/in/</a:t>
          </a:r>
          <a:r>
            <a:rPr lang="en-US" sz="1800" b="0" dirty="0" err="1"/>
            <a:t>rwlpfrench</a:t>
          </a:r>
          <a:r>
            <a:rPr lang="en-US" sz="1800" b="0" dirty="0"/>
            <a:t>/</a:t>
          </a:r>
          <a:endParaRPr lang="en-US" sz="1800" dirty="0"/>
        </a:p>
      </dgm:t>
    </dgm:pt>
    <dgm:pt modelId="{3DABB32F-2734-444D-848A-D1F9C0D1F6FA}" type="parTrans" cxnId="{20E583B8-0A70-4C6D-B56A-76D0D86D0E46}">
      <dgm:prSet/>
      <dgm:spPr/>
      <dgm:t>
        <a:bodyPr/>
        <a:lstStyle/>
        <a:p>
          <a:endParaRPr lang="en-US"/>
        </a:p>
      </dgm:t>
    </dgm:pt>
    <dgm:pt modelId="{F5CD28E3-FB0D-44FA-8D62-C0E3303E6C4E}" type="sibTrans" cxnId="{20E583B8-0A70-4C6D-B56A-76D0D86D0E46}">
      <dgm:prSet/>
      <dgm:spPr/>
      <dgm:t>
        <a:bodyPr/>
        <a:lstStyle/>
        <a:p>
          <a:endParaRPr lang="en-US"/>
        </a:p>
      </dgm:t>
    </dgm:pt>
    <dgm:pt modelId="{EF38DA51-A3B2-455B-B981-DDFE5528AF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300" dirty="0"/>
            <a:t>Website - </a:t>
          </a:r>
          <a:r>
            <a:rPr lang="en-GB" sz="1800" dirty="0"/>
            <a:t>https://www.qnrl.com/</a:t>
          </a:r>
          <a:endParaRPr lang="en-US" sz="1800" dirty="0"/>
        </a:p>
      </dgm:t>
    </dgm:pt>
    <dgm:pt modelId="{B9BEFF5E-85AD-4BFB-9944-8FE933881D55}" type="parTrans" cxnId="{F4EBA59F-9B26-4CB1-9F00-28B80205B1FE}">
      <dgm:prSet/>
      <dgm:spPr/>
      <dgm:t>
        <a:bodyPr/>
        <a:lstStyle/>
        <a:p>
          <a:endParaRPr lang="en-US"/>
        </a:p>
      </dgm:t>
    </dgm:pt>
    <dgm:pt modelId="{41F30B8F-0E48-4A8C-81CC-180ACA1258C3}" type="sibTrans" cxnId="{F4EBA59F-9B26-4CB1-9F00-28B80205B1FE}">
      <dgm:prSet/>
      <dgm:spPr/>
      <dgm:t>
        <a:bodyPr/>
        <a:lstStyle/>
        <a:p>
          <a:endParaRPr lang="en-US"/>
        </a:p>
      </dgm:t>
    </dgm:pt>
    <dgm:pt modelId="{CB306354-BA5A-4C38-BD90-4786742A1FE2}" type="pres">
      <dgm:prSet presAssocID="{12654538-F082-4821-8B56-F47FCCF16813}" presName="root" presStyleCnt="0">
        <dgm:presLayoutVars>
          <dgm:dir/>
          <dgm:resizeHandles val="exact"/>
        </dgm:presLayoutVars>
      </dgm:prSet>
      <dgm:spPr/>
    </dgm:pt>
    <dgm:pt modelId="{A0EDFEBA-B07D-4265-8C88-5D7CE6AF52DA}" type="pres">
      <dgm:prSet presAssocID="{6568C114-8622-4A3E-8860-06603BA0E6CA}" presName="compNode" presStyleCnt="0"/>
      <dgm:spPr/>
    </dgm:pt>
    <dgm:pt modelId="{811E0342-30CA-442B-B436-B5D99756958F}" type="pres">
      <dgm:prSet presAssocID="{6568C114-8622-4A3E-8860-06603BA0E6CA}" presName="iconRect" presStyleLbl="node1" presStyleIdx="0" presStyleCnt="4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FA919657-1D68-4166-9AC3-EC8671054D04}" type="pres">
      <dgm:prSet presAssocID="{6568C114-8622-4A3E-8860-06603BA0E6CA}" presName="spaceRect" presStyleCnt="0"/>
      <dgm:spPr/>
    </dgm:pt>
    <dgm:pt modelId="{92594E35-1952-4449-B65C-0E53A18E9503}" type="pres">
      <dgm:prSet presAssocID="{6568C114-8622-4A3E-8860-06603BA0E6CA}" presName="textRect" presStyleLbl="revTx" presStyleIdx="0" presStyleCnt="4" custScaleX="140416">
        <dgm:presLayoutVars>
          <dgm:chMax val="1"/>
          <dgm:chPref val="1"/>
        </dgm:presLayoutVars>
      </dgm:prSet>
      <dgm:spPr/>
    </dgm:pt>
    <dgm:pt modelId="{D4973590-A475-4EB5-930A-CDF1F3B2BB88}" type="pres">
      <dgm:prSet presAssocID="{65B433E4-C361-4912-B058-CEC41CD056CC}" presName="sibTrans" presStyleCnt="0"/>
      <dgm:spPr/>
    </dgm:pt>
    <dgm:pt modelId="{FE79E381-0175-4E58-9865-5D8A422D19EF}" type="pres">
      <dgm:prSet presAssocID="{01FA5181-B3DC-48BB-AE0D-1BA5E3EB8AEB}" presName="compNode" presStyleCnt="0"/>
      <dgm:spPr/>
    </dgm:pt>
    <dgm:pt modelId="{60D0D3E8-C5A8-4D15-97DC-0CC65DF889E9}" type="pres">
      <dgm:prSet presAssocID="{01FA5181-B3DC-48BB-AE0D-1BA5E3EB8AEB}" presName="iconRect" presStyleLbl="node1" presStyleIdx="1" presStyleCnt="4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3E0A8636-0C3D-4203-899B-760F54DE2086}" type="pres">
      <dgm:prSet presAssocID="{01FA5181-B3DC-48BB-AE0D-1BA5E3EB8AEB}" presName="spaceRect" presStyleCnt="0"/>
      <dgm:spPr/>
    </dgm:pt>
    <dgm:pt modelId="{FF9EAA1B-B796-4B3C-9CE3-1E57FFA84AD8}" type="pres">
      <dgm:prSet presAssocID="{01FA5181-B3DC-48BB-AE0D-1BA5E3EB8AEB}" presName="textRect" presStyleLbl="revTx" presStyleIdx="1" presStyleCnt="4">
        <dgm:presLayoutVars>
          <dgm:chMax val="1"/>
          <dgm:chPref val="1"/>
        </dgm:presLayoutVars>
      </dgm:prSet>
      <dgm:spPr/>
    </dgm:pt>
    <dgm:pt modelId="{E5A3F0F6-8050-4C9B-9512-2260E4CA6A28}" type="pres">
      <dgm:prSet presAssocID="{CA1F6854-BF7E-43FE-A289-E9341734C4B9}" presName="sibTrans" presStyleCnt="0"/>
      <dgm:spPr/>
    </dgm:pt>
    <dgm:pt modelId="{37C162F6-11B3-46C4-90C7-9BE52EA0FE5D}" type="pres">
      <dgm:prSet presAssocID="{7010E58A-BF4C-412F-8CFB-35B1B0254C96}" presName="compNode" presStyleCnt="0"/>
      <dgm:spPr/>
    </dgm:pt>
    <dgm:pt modelId="{04F99B44-2F29-48F0-B8E3-F29F782601CB}" type="pres">
      <dgm:prSet presAssocID="{7010E58A-BF4C-412F-8CFB-35B1B0254C96}" presName="iconRect" presStyleLbl="node1" presStyleIdx="2" presStyleCnt="4"/>
      <dgm:spPr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71F8EC33-A93B-40BD-8A98-D9C060643A21}" type="pres">
      <dgm:prSet presAssocID="{7010E58A-BF4C-412F-8CFB-35B1B0254C96}" presName="spaceRect" presStyleCnt="0"/>
      <dgm:spPr/>
    </dgm:pt>
    <dgm:pt modelId="{EBC1CD06-A01B-4950-B924-1B69A251F47C}" type="pres">
      <dgm:prSet presAssocID="{7010E58A-BF4C-412F-8CFB-35B1B0254C96}" presName="textRect" presStyleLbl="revTx" presStyleIdx="2" presStyleCnt="4" custScaleX="182874">
        <dgm:presLayoutVars>
          <dgm:chMax val="1"/>
          <dgm:chPref val="1"/>
        </dgm:presLayoutVars>
      </dgm:prSet>
      <dgm:spPr/>
    </dgm:pt>
    <dgm:pt modelId="{239C259A-EE85-4F6E-A4D8-4160C5E5DEAC}" type="pres">
      <dgm:prSet presAssocID="{F5CD28E3-FB0D-44FA-8D62-C0E3303E6C4E}" presName="sibTrans" presStyleCnt="0"/>
      <dgm:spPr/>
    </dgm:pt>
    <dgm:pt modelId="{CC690973-2EB1-43DA-86CE-E6C8BFB20C27}" type="pres">
      <dgm:prSet presAssocID="{EF38DA51-A3B2-455B-B981-DDFE5528AF0B}" presName="compNode" presStyleCnt="0"/>
      <dgm:spPr/>
    </dgm:pt>
    <dgm:pt modelId="{B181CE9B-42F6-4D5A-94C1-422658DB86E2}" type="pres">
      <dgm:prSet presAssocID="{EF38DA51-A3B2-455B-B981-DDFE5528AF0B}" presName="iconRect" presStyleLbl="node1" presStyleIdx="3" presStyleCnt="4"/>
      <dgm:spPr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B83228D-2378-47B4-AE24-93A63C5AD48A}" type="pres">
      <dgm:prSet presAssocID="{EF38DA51-A3B2-455B-B981-DDFE5528AF0B}" presName="spaceRect" presStyleCnt="0"/>
      <dgm:spPr/>
    </dgm:pt>
    <dgm:pt modelId="{C48FBED7-0F91-4C56-AC56-58E90C549B3E}" type="pres">
      <dgm:prSet presAssocID="{EF38DA51-A3B2-455B-B981-DDFE5528AF0B}" presName="textRect" presStyleLbl="revTx" presStyleIdx="3" presStyleCnt="4" custScaleX="161120">
        <dgm:presLayoutVars>
          <dgm:chMax val="1"/>
          <dgm:chPref val="1"/>
        </dgm:presLayoutVars>
      </dgm:prSet>
      <dgm:spPr/>
    </dgm:pt>
  </dgm:ptLst>
  <dgm:cxnLst>
    <dgm:cxn modelId="{9D9F7B4F-2CCF-416D-B000-CD8C1322A8D7}" type="presOf" srcId="{12654538-F082-4821-8B56-F47FCCF16813}" destId="{CB306354-BA5A-4C38-BD90-4786742A1FE2}" srcOrd="0" destOrd="0" presId="urn:microsoft.com/office/officeart/2018/2/layout/IconLabelList"/>
    <dgm:cxn modelId="{DBBF3A70-7AB9-432A-9813-587B73B36F8C}" srcId="{12654538-F082-4821-8B56-F47FCCF16813}" destId="{01FA5181-B3DC-48BB-AE0D-1BA5E3EB8AEB}" srcOrd="1" destOrd="0" parTransId="{80F03924-A4FF-4899-9F93-292A4431EEB9}" sibTransId="{CA1F6854-BF7E-43FE-A289-E9341734C4B9}"/>
    <dgm:cxn modelId="{F4EBA59F-9B26-4CB1-9F00-28B80205B1FE}" srcId="{12654538-F082-4821-8B56-F47FCCF16813}" destId="{EF38DA51-A3B2-455B-B981-DDFE5528AF0B}" srcOrd="3" destOrd="0" parTransId="{B9BEFF5E-85AD-4BFB-9944-8FE933881D55}" sibTransId="{41F30B8F-0E48-4A8C-81CC-180ACA1258C3}"/>
    <dgm:cxn modelId="{EDA4DEB4-FC55-4EDC-8470-8B1C3E3FE897}" type="presOf" srcId="{01FA5181-B3DC-48BB-AE0D-1BA5E3EB8AEB}" destId="{FF9EAA1B-B796-4B3C-9CE3-1E57FFA84AD8}" srcOrd="0" destOrd="0" presId="urn:microsoft.com/office/officeart/2018/2/layout/IconLabelList"/>
    <dgm:cxn modelId="{20E583B8-0A70-4C6D-B56A-76D0D86D0E46}" srcId="{12654538-F082-4821-8B56-F47FCCF16813}" destId="{7010E58A-BF4C-412F-8CFB-35B1B0254C96}" srcOrd="2" destOrd="0" parTransId="{3DABB32F-2734-444D-848A-D1F9C0D1F6FA}" sibTransId="{F5CD28E3-FB0D-44FA-8D62-C0E3303E6C4E}"/>
    <dgm:cxn modelId="{7FAC51BF-73B8-42E8-A27D-A211EA2F3C01}" type="presOf" srcId="{6568C114-8622-4A3E-8860-06603BA0E6CA}" destId="{92594E35-1952-4449-B65C-0E53A18E9503}" srcOrd="0" destOrd="0" presId="urn:microsoft.com/office/officeart/2018/2/layout/IconLabelList"/>
    <dgm:cxn modelId="{EA91D6C2-C820-4AC4-9E65-8795A02CBC8F}" type="presOf" srcId="{7010E58A-BF4C-412F-8CFB-35B1B0254C96}" destId="{EBC1CD06-A01B-4950-B924-1B69A251F47C}" srcOrd="0" destOrd="0" presId="urn:microsoft.com/office/officeart/2018/2/layout/IconLabelList"/>
    <dgm:cxn modelId="{012CC2D8-F058-4B0F-9648-8A725986BE6C}" type="presOf" srcId="{EF38DA51-A3B2-455B-B981-DDFE5528AF0B}" destId="{C48FBED7-0F91-4C56-AC56-58E90C549B3E}" srcOrd="0" destOrd="0" presId="urn:microsoft.com/office/officeart/2018/2/layout/IconLabelList"/>
    <dgm:cxn modelId="{11AD70E6-1E85-4CB8-A985-952202778F9E}" srcId="{12654538-F082-4821-8B56-F47FCCF16813}" destId="{6568C114-8622-4A3E-8860-06603BA0E6CA}" srcOrd="0" destOrd="0" parTransId="{12F2EFC1-DCB9-4FCE-9B4B-D594DE59ADDC}" sibTransId="{65B433E4-C361-4912-B058-CEC41CD056CC}"/>
    <dgm:cxn modelId="{51F34517-2C1A-4D4A-BD2E-46D77AA599DE}" type="presParOf" srcId="{CB306354-BA5A-4C38-BD90-4786742A1FE2}" destId="{A0EDFEBA-B07D-4265-8C88-5D7CE6AF52DA}" srcOrd="0" destOrd="0" presId="urn:microsoft.com/office/officeart/2018/2/layout/IconLabelList"/>
    <dgm:cxn modelId="{FE2C1EFB-10B9-4975-BBF2-C98AEBA8A917}" type="presParOf" srcId="{A0EDFEBA-B07D-4265-8C88-5D7CE6AF52DA}" destId="{811E0342-30CA-442B-B436-B5D99756958F}" srcOrd="0" destOrd="0" presId="urn:microsoft.com/office/officeart/2018/2/layout/IconLabelList"/>
    <dgm:cxn modelId="{36C7718D-5FDE-4A91-AC3F-C51DDEADDFCD}" type="presParOf" srcId="{A0EDFEBA-B07D-4265-8C88-5D7CE6AF52DA}" destId="{FA919657-1D68-4166-9AC3-EC8671054D04}" srcOrd="1" destOrd="0" presId="urn:microsoft.com/office/officeart/2018/2/layout/IconLabelList"/>
    <dgm:cxn modelId="{8D040B17-C21B-4F2F-802C-02E858F117FE}" type="presParOf" srcId="{A0EDFEBA-B07D-4265-8C88-5D7CE6AF52DA}" destId="{92594E35-1952-4449-B65C-0E53A18E9503}" srcOrd="2" destOrd="0" presId="urn:microsoft.com/office/officeart/2018/2/layout/IconLabelList"/>
    <dgm:cxn modelId="{46B60466-B26A-4169-8114-4E454AF91F44}" type="presParOf" srcId="{CB306354-BA5A-4C38-BD90-4786742A1FE2}" destId="{D4973590-A475-4EB5-930A-CDF1F3B2BB88}" srcOrd="1" destOrd="0" presId="urn:microsoft.com/office/officeart/2018/2/layout/IconLabelList"/>
    <dgm:cxn modelId="{CF8CF5BC-98C9-4CB1-90A9-C639096D3500}" type="presParOf" srcId="{CB306354-BA5A-4C38-BD90-4786742A1FE2}" destId="{FE79E381-0175-4E58-9865-5D8A422D19EF}" srcOrd="2" destOrd="0" presId="urn:microsoft.com/office/officeart/2018/2/layout/IconLabelList"/>
    <dgm:cxn modelId="{95B376B2-623C-4313-B983-92651C5EEA53}" type="presParOf" srcId="{FE79E381-0175-4E58-9865-5D8A422D19EF}" destId="{60D0D3E8-C5A8-4D15-97DC-0CC65DF889E9}" srcOrd="0" destOrd="0" presId="urn:microsoft.com/office/officeart/2018/2/layout/IconLabelList"/>
    <dgm:cxn modelId="{33858571-662A-4651-9682-90BE86BF66E4}" type="presParOf" srcId="{FE79E381-0175-4E58-9865-5D8A422D19EF}" destId="{3E0A8636-0C3D-4203-899B-760F54DE2086}" srcOrd="1" destOrd="0" presId="urn:microsoft.com/office/officeart/2018/2/layout/IconLabelList"/>
    <dgm:cxn modelId="{221EA3C8-9210-4727-AA5C-7C90B0A6B1C4}" type="presParOf" srcId="{FE79E381-0175-4E58-9865-5D8A422D19EF}" destId="{FF9EAA1B-B796-4B3C-9CE3-1E57FFA84AD8}" srcOrd="2" destOrd="0" presId="urn:microsoft.com/office/officeart/2018/2/layout/IconLabelList"/>
    <dgm:cxn modelId="{D25A0042-36E3-41CF-8741-BB31BA10CB37}" type="presParOf" srcId="{CB306354-BA5A-4C38-BD90-4786742A1FE2}" destId="{E5A3F0F6-8050-4C9B-9512-2260E4CA6A28}" srcOrd="3" destOrd="0" presId="urn:microsoft.com/office/officeart/2018/2/layout/IconLabelList"/>
    <dgm:cxn modelId="{13D98A0C-E9C7-4E67-B1C7-56666EB077FF}" type="presParOf" srcId="{CB306354-BA5A-4C38-BD90-4786742A1FE2}" destId="{37C162F6-11B3-46C4-90C7-9BE52EA0FE5D}" srcOrd="4" destOrd="0" presId="urn:microsoft.com/office/officeart/2018/2/layout/IconLabelList"/>
    <dgm:cxn modelId="{29F3AEAE-8594-49B8-AAFD-2DCF911D6CE3}" type="presParOf" srcId="{37C162F6-11B3-46C4-90C7-9BE52EA0FE5D}" destId="{04F99B44-2F29-48F0-B8E3-F29F782601CB}" srcOrd="0" destOrd="0" presId="urn:microsoft.com/office/officeart/2018/2/layout/IconLabelList"/>
    <dgm:cxn modelId="{8B816971-9305-4923-851C-8DBB18A94135}" type="presParOf" srcId="{37C162F6-11B3-46C4-90C7-9BE52EA0FE5D}" destId="{71F8EC33-A93B-40BD-8A98-D9C060643A21}" srcOrd="1" destOrd="0" presId="urn:microsoft.com/office/officeart/2018/2/layout/IconLabelList"/>
    <dgm:cxn modelId="{D8AE8D16-D689-4F6F-AB28-84FE93F49466}" type="presParOf" srcId="{37C162F6-11B3-46C4-90C7-9BE52EA0FE5D}" destId="{EBC1CD06-A01B-4950-B924-1B69A251F47C}" srcOrd="2" destOrd="0" presId="urn:microsoft.com/office/officeart/2018/2/layout/IconLabelList"/>
    <dgm:cxn modelId="{1A0C62DB-3384-45D5-A4B3-90E6A83F54F2}" type="presParOf" srcId="{CB306354-BA5A-4C38-BD90-4786742A1FE2}" destId="{239C259A-EE85-4F6E-A4D8-4160C5E5DEAC}" srcOrd="5" destOrd="0" presId="urn:microsoft.com/office/officeart/2018/2/layout/IconLabelList"/>
    <dgm:cxn modelId="{92DFEFF4-C5ED-4C39-84E9-0E06B7B95EFD}" type="presParOf" srcId="{CB306354-BA5A-4C38-BD90-4786742A1FE2}" destId="{CC690973-2EB1-43DA-86CE-E6C8BFB20C27}" srcOrd="6" destOrd="0" presId="urn:microsoft.com/office/officeart/2018/2/layout/IconLabelList"/>
    <dgm:cxn modelId="{B5A556F0-053D-465F-9300-DE04CB4C1ADA}" type="presParOf" srcId="{CC690973-2EB1-43DA-86CE-E6C8BFB20C27}" destId="{B181CE9B-42F6-4D5A-94C1-422658DB86E2}" srcOrd="0" destOrd="0" presId="urn:microsoft.com/office/officeart/2018/2/layout/IconLabelList"/>
    <dgm:cxn modelId="{0BA14159-EA3D-4579-AC7D-B7EC830C23E1}" type="presParOf" srcId="{CC690973-2EB1-43DA-86CE-E6C8BFB20C27}" destId="{4B83228D-2378-47B4-AE24-93A63C5AD48A}" srcOrd="1" destOrd="0" presId="urn:microsoft.com/office/officeart/2018/2/layout/IconLabelList"/>
    <dgm:cxn modelId="{4AEE6133-92FC-4F38-B2B9-793ABF33AB6F}" type="presParOf" srcId="{CC690973-2EB1-43DA-86CE-E6C8BFB20C27}" destId="{C48FBED7-0F91-4C56-AC56-58E90C549B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E0342-30CA-442B-B436-B5D99756958F}">
      <dsp:nvSpPr>
        <dsp:cNvPr id="0" name=""/>
        <dsp:cNvSpPr/>
      </dsp:nvSpPr>
      <dsp:spPr>
        <a:xfrm>
          <a:off x="116095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94E35-1952-4449-B65C-0E53A18E9503}">
      <dsp:nvSpPr>
        <dsp:cNvPr id="0" name=""/>
        <dsp:cNvSpPr/>
      </dsp:nvSpPr>
      <dsp:spPr>
        <a:xfrm>
          <a:off x="302214" y="1791482"/>
          <a:ext cx="2527488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Email  -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02214" y="1791482"/>
        <a:ext cx="2527488" cy="749637"/>
      </dsp:txXfrm>
    </dsp:sp>
    <dsp:sp modelId="{60D0D3E8-C5A8-4D15-97DC-0CC65DF889E9}">
      <dsp:nvSpPr>
        <dsp:cNvPr id="0" name=""/>
        <dsp:cNvSpPr/>
      </dsp:nvSpPr>
      <dsp:spPr>
        <a:xfrm>
          <a:off x="3639702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EAA1B-B796-4B3C-9CE3-1E57FFA84AD8}">
      <dsp:nvSpPr>
        <dsp:cNvPr id="0" name=""/>
        <dsp:cNvSpPr/>
      </dsp:nvSpPr>
      <dsp:spPr>
        <a:xfrm>
          <a:off x="3144702" y="1791482"/>
          <a:ext cx="180000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@sqlbobscot 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#DressUpFriday</a:t>
          </a:r>
        </a:p>
      </dsp:txBody>
      <dsp:txXfrm>
        <a:off x="3144702" y="1791482"/>
        <a:ext cx="1800000" cy="749637"/>
      </dsp:txXfrm>
    </dsp:sp>
    <dsp:sp modelId="{04F99B44-2F29-48F0-B8E3-F29F782601CB}">
      <dsp:nvSpPr>
        <dsp:cNvPr id="0" name=""/>
        <dsp:cNvSpPr/>
      </dsp:nvSpPr>
      <dsp:spPr>
        <a:xfrm>
          <a:off x="650056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1CD06-A01B-4950-B924-1B69A251F47C}">
      <dsp:nvSpPr>
        <dsp:cNvPr id="0" name=""/>
        <dsp:cNvSpPr/>
      </dsp:nvSpPr>
      <dsp:spPr>
        <a:xfrm>
          <a:off x="5259702" y="1791482"/>
          <a:ext cx="3291732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Linked In - </a:t>
          </a:r>
          <a:r>
            <a:rPr lang="en-US" sz="1800" b="0" kern="1200" dirty="0">
              <a:solidFill>
                <a:schemeClr val="tx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</a:t>
          </a:r>
          <a:endParaRPr lang="en-US" sz="1800" b="0" kern="1200" dirty="0">
            <a:solidFill>
              <a:schemeClr val="tx1"/>
            </a:solidFill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/in/</a:t>
          </a:r>
          <a:r>
            <a:rPr lang="en-US" sz="1800" b="0" kern="1200" dirty="0" err="1">
              <a:solidFill>
                <a:schemeClr val="tx1"/>
              </a:solidFill>
            </a:rPr>
            <a:t>rwlpfrench</a:t>
          </a:r>
          <a:r>
            <a:rPr lang="en-US" sz="1800" b="0" kern="1200" dirty="0">
              <a:solidFill>
                <a:schemeClr val="tx1"/>
              </a:solidFill>
            </a:rPr>
            <a:t>/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259702" y="1791482"/>
        <a:ext cx="3291732" cy="749637"/>
      </dsp:txXfrm>
    </dsp:sp>
    <dsp:sp modelId="{B181CE9B-42F6-4D5A-94C1-422658DB86E2}">
      <dsp:nvSpPr>
        <dsp:cNvPr id="0" name=""/>
        <dsp:cNvSpPr/>
      </dsp:nvSpPr>
      <dsp:spPr>
        <a:xfrm>
          <a:off x="9911514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BED7-0F91-4C56-AC56-58E90C549B3E}">
      <dsp:nvSpPr>
        <dsp:cNvPr id="0" name=""/>
        <dsp:cNvSpPr/>
      </dsp:nvSpPr>
      <dsp:spPr>
        <a:xfrm>
          <a:off x="8866434" y="1791482"/>
          <a:ext cx="290016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Website - </a:t>
          </a:r>
          <a:r>
            <a:rPr lang="en-GB" sz="1800" kern="1200" dirty="0"/>
            <a:t>https://www.qnrl.com/</a:t>
          </a:r>
          <a:endParaRPr lang="en-US" sz="1800" kern="1200" dirty="0"/>
        </a:p>
      </dsp:txBody>
      <dsp:txXfrm>
        <a:off x="8866434" y="1791482"/>
        <a:ext cx="2900160" cy="749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E0342-30CA-442B-B436-B5D99756958F}">
      <dsp:nvSpPr>
        <dsp:cNvPr id="0" name=""/>
        <dsp:cNvSpPr/>
      </dsp:nvSpPr>
      <dsp:spPr>
        <a:xfrm>
          <a:off x="116095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94E35-1952-4449-B65C-0E53A18E9503}">
      <dsp:nvSpPr>
        <dsp:cNvPr id="0" name=""/>
        <dsp:cNvSpPr/>
      </dsp:nvSpPr>
      <dsp:spPr>
        <a:xfrm>
          <a:off x="302214" y="1791482"/>
          <a:ext cx="2527488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Email  -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Robert.French@qnrl.com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02214" y="1791482"/>
        <a:ext cx="2527488" cy="749637"/>
      </dsp:txXfrm>
    </dsp:sp>
    <dsp:sp modelId="{60D0D3E8-C5A8-4D15-97DC-0CC65DF889E9}">
      <dsp:nvSpPr>
        <dsp:cNvPr id="0" name=""/>
        <dsp:cNvSpPr/>
      </dsp:nvSpPr>
      <dsp:spPr>
        <a:xfrm>
          <a:off x="3639702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EAA1B-B796-4B3C-9CE3-1E57FFA84AD8}">
      <dsp:nvSpPr>
        <dsp:cNvPr id="0" name=""/>
        <dsp:cNvSpPr/>
      </dsp:nvSpPr>
      <dsp:spPr>
        <a:xfrm>
          <a:off x="3144702" y="1791482"/>
          <a:ext cx="180000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@sqlbobscot 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#DressUpFriday</a:t>
          </a:r>
        </a:p>
      </dsp:txBody>
      <dsp:txXfrm>
        <a:off x="3144702" y="1791482"/>
        <a:ext cx="1800000" cy="749637"/>
      </dsp:txXfrm>
    </dsp:sp>
    <dsp:sp modelId="{04F99B44-2F29-48F0-B8E3-F29F782601CB}">
      <dsp:nvSpPr>
        <dsp:cNvPr id="0" name=""/>
        <dsp:cNvSpPr/>
      </dsp:nvSpPr>
      <dsp:spPr>
        <a:xfrm>
          <a:off x="6500568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1CD06-A01B-4950-B924-1B69A251F47C}">
      <dsp:nvSpPr>
        <dsp:cNvPr id="0" name=""/>
        <dsp:cNvSpPr/>
      </dsp:nvSpPr>
      <dsp:spPr>
        <a:xfrm>
          <a:off x="5259702" y="1791482"/>
          <a:ext cx="3291732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Linked In - </a:t>
          </a:r>
          <a:r>
            <a:rPr lang="en-US" sz="1800" b="0" kern="1200" dirty="0">
              <a:hlinkClick xmlns:r="http://schemas.openxmlformats.org/officeDocument/2006/relationships" r:id="rId7"/>
            </a:rPr>
            <a:t>https://www.linkedin.com</a:t>
          </a:r>
          <a:endParaRPr lang="en-US" sz="1800" b="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/in/</a:t>
          </a:r>
          <a:r>
            <a:rPr lang="en-US" sz="1800" b="0" kern="1200" dirty="0" err="1"/>
            <a:t>rwlpfrench</a:t>
          </a:r>
          <a:r>
            <a:rPr lang="en-US" sz="1800" b="0" kern="1200" dirty="0"/>
            <a:t>/</a:t>
          </a:r>
          <a:endParaRPr lang="en-US" sz="1800" kern="1200" dirty="0"/>
        </a:p>
      </dsp:txBody>
      <dsp:txXfrm>
        <a:off x="5259702" y="1791482"/>
        <a:ext cx="3291732" cy="749637"/>
      </dsp:txXfrm>
    </dsp:sp>
    <dsp:sp modelId="{B181CE9B-42F6-4D5A-94C1-422658DB86E2}">
      <dsp:nvSpPr>
        <dsp:cNvPr id="0" name=""/>
        <dsp:cNvSpPr/>
      </dsp:nvSpPr>
      <dsp:spPr>
        <a:xfrm>
          <a:off x="9911514" y="706172"/>
          <a:ext cx="810000" cy="810000"/>
        </a:xfrm>
        <a:prstGeom prst="rect">
          <a:avLst/>
        </a:prstGeom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BED7-0F91-4C56-AC56-58E90C549B3E}">
      <dsp:nvSpPr>
        <dsp:cNvPr id="0" name=""/>
        <dsp:cNvSpPr/>
      </dsp:nvSpPr>
      <dsp:spPr>
        <a:xfrm>
          <a:off x="8866434" y="1791482"/>
          <a:ext cx="2900160" cy="74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Website - </a:t>
          </a:r>
          <a:r>
            <a:rPr lang="en-GB" sz="1800" kern="1200" dirty="0"/>
            <a:t>https://www.qnrl.com/</a:t>
          </a:r>
          <a:endParaRPr lang="en-US" sz="1800" kern="1200" dirty="0"/>
        </a:p>
      </dsp:txBody>
      <dsp:txXfrm>
        <a:off x="8866434" y="1791482"/>
        <a:ext cx="2900160" cy="749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">
            <a:extLst>
              <a:ext uri="{FF2B5EF4-FFF2-40B4-BE49-F238E27FC236}">
                <a16:creationId xmlns:a16="http://schemas.microsoft.com/office/drawing/2014/main" id="{34C24CCD-816E-439D-89D7-4A2C89647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DCB8FBA5-BBA7-4D13-A4A5-B3ECE69AC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oy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yanmfranco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ngry-internet?utm_source=unsplash&amp;utm_medium=referral&amp;utm_content=creditCopyText" TargetMode="Externa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charki95?utm_source=unsplash&amp;utm_medium=referral&amp;utm_content=creditCopyText" TargetMode="External"/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uprise?utm_source=unsplash&amp;utm_medium=referral&amp;utm_content=creditCopyText" TargetMode="Externa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fr/@callmefred?utm_source=unsplash&amp;utm_medium=referral&amp;utm_content=creditCopyText" TargetMode="External"/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pPyHkWYSFbk?utm_source=unsplash&amp;utm_medium=referral&amp;utm_content=creditCopyText" TargetMode="Externa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itkat93?utm_source=unsplash&amp;utm_medium=referral&amp;utm_content=creditCopyText" TargetMode="External"/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wcdHwuFJfn4?utm_source=unsplash&amp;utm_medium=referral&amp;utm_content=creditCopyText" TargetMode="Externa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in-white-long-sleeve-shirt-using-silver-laptop-computer-3784324/?utm_content=attributionCopyText&amp;utm_medium=referral&amp;utm_source=pexels" TargetMode="Externa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dchu614?utm_source=unsplash&amp;utm_medium=referral&amp;utm_content=creditCopyText" TargetMode="External"/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road-sign?utm_source=unsplash&amp;utm_medium=referral&amp;utm_content=creditCopyText" TargetMode="Externa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nnerboy62?utm_source=unsplash&amp;utm_medium=referral&amp;utm_content=creditCopyText" TargetMode="External"/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arning?utm_source=unsplash&amp;utm_medium=referral&amp;utm_content=creditCopyText" TargetMode="Externa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dersjilden?utm_source=unsplash&amp;utm_medium=referral&amp;utm_content=creditCopyText" TargetMode="External"/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ights?utm_source=unsplash&amp;utm_medium=referral&amp;utm_content=creditCopyText" TargetMode="Externa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aradrian?utm_source=unsplash&amp;utm_medium=referral&amp;utm_content=creditCopyText" TargetMode="External"/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rts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nyats?utm_source=unsplash&amp;utm_medium=referral&amp;utm_content=creditCopyText" TargetMode="External"/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uspicious?utm_source=unsplash&amp;utm_medium=referral&amp;utm_content=creditCopyText" TargetMode="Externa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lculator?utm_source=unsplash&amp;utm_medium=referral&amp;utm_content=creditCopyText" TargetMode="Externa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bishare.com/" TargetMode="External"/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uskerfan3?utm_source=unsplash&amp;utm_medium=referral&amp;utm_content=creditCopyText" TargetMode="External"/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inking?utm_source=unsplash&amp;utm_medium=referral&amp;utm_content=creditCopyText" TargetMode="Externa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iamsoliman?utm_source=unsplash&amp;utm_medium=referral&amp;utm_content=creditCopyText" TargetMode="External"/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t-looking-out-window?utm_source=unsplash&amp;utm_medium=referral&amp;utm_content=creditCopyText" TargetMode="Externa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li_vigerova?utm_source=unsplash&amp;utm_medium=referral&amp;utm_content=creditCopyText" TargetMode="External"/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yawn?utm_source=unsplash&amp;utm_medium=referral&amp;utm_content=creditCopyText" TargetMode="Externa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nn-h-45017?utm_content=attributionCopyText&amp;utm_medium=referral&amp;utm_source=pexels" TargetMode="External"/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onclusion-word-formed-from-lettered-yellow-tiles-1888005/?utm_content=attributionCopyText&amp;utm_medium=referral&amp;utm_source=pexels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ne_more_jan?utm_source=unsplash&amp;utm_medium=referral&amp;utm_content=creditCopyText" TargetMode="External"/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riving?utm_source=unsplash&amp;utm_medium=referral&amp;utm_content=creditCopyText" TargetMode="External"/></Relationships>
</file>

<file path=ppt/notesSlides/_rels/notes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hoto-of-people-sitting-near-wooden-table-3182796/?utm_content=attributionCopyText&amp;utm_medium=referral&amp;utm_source=pexels" TargetMode="External"/></Relationships>
</file>

<file path=ppt/notesSlides/_rels/notes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ytonn_photography?utm_source=unsplash&amp;utm_medium=referral&amp;utm_content=creditCopyText" TargetMode="External"/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95VMLxqM2I?utm_source=unsplash&amp;utm_medium=referral&amp;utm_content=creditCopyText" TargetMode="External"/></Relationships>
</file>

<file path=ppt/notesSlides/_rels/notes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ilhelmgunkel?utm_source=unsplash&amp;utm_medium=referral&amp;utm_content=creditCopyText" TargetMode="External"/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ank-you?utm_source=unsplash&amp;utm_medium=referral&amp;utm_content=creditCopyText" TargetMode="External"/></Relationships>
</file>

<file path=ppt/notesSlides/_rels/notes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eunsteady5?utm_source=unsplash&amp;utm_medium=referral&amp;utm_content=creditCopyText" TargetMode="External"/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s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g-ftography?utm_content=attributionCopyText&amp;utm_medium=referral&amp;utm_source=pexel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in-black-skirt-standing-on-water-4621451/?utm_content=attributionCopyText&amp;utm_medium=referral&amp;utm_source=pexels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mylla93?utm_source=unsplash&amp;utm_medium=referral&amp;utm_content=creditCopyTex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ytonn_photography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95VMLxqM2I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paioannou_kostas?utm_source=unsplash&amp;utm_medium=referral&amp;utm_content=creditCopyText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eople?utm_source=unsplash&amp;utm_medium=referral&amp;utm_content=creditCopyText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takesphotos?utm_source=unsplash&amp;utm_medium=referral&amp;utm_content=creditCopyText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utside-the-box?utm_source=unsplash&amp;utm_medium=referral&amp;utm_content=creditCopyText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vignes?utm_source=unsplash&amp;utm_medium=referral&amp;utm_content=creditCopyText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ywqa9IZB-dU?utm_source=unsplash&amp;utm_medium=referral&amp;utm_content=creditCopyText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ldemarbrandt67w?utm_source=unsplash&amp;utm_medium=referral&amp;utm_content=creditCopyText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wo?utm_source=unsplash&amp;utm_medium=referral&amp;utm_content=creditCopyText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rwhite3?utm_source=unsplash&amp;utm_medium=referral&amp;utm_content=creditCopyText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?utm_source=unsplash&amp;utm_medium=referral&amp;utm_content=creditCopyText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elevate?utm_content=attributionCopyText&amp;utm_medium=referral&amp;utm_source=pexels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assionned.com/data-integration/etl/tools/qlikview-expressor/" TargetMode="External"/><Relationship Id="rId4" Type="http://schemas.openxmlformats.org/officeDocument/2006/relationships/hyperlink" Target="https://www.pexels.com/photo/man-riding-on-yellow-forklift-1267329/?utm_content=attributionCopyText&amp;utm_medium=referral&amp;utm_source=pexels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ixabay?utm_content=attributionCopyText&amp;utm_medium=referral&amp;utm_source=pexel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architecture-building-business-construction-236698/?utm_content=attributionCopyText&amp;utm_medium=referral&amp;utm_source=pexels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arketingtuig?utm_content=attributionCopyText&amp;utm_medium=referral&amp;utm_source=pexels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analytics-text-185576/?utm_content=attributionCopyText&amp;utm_medium=referral&amp;utm_source=pexels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pencerdavis?utm_source=unsplash&amp;utm_medium=referral&amp;utm_content=creditCopyText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-buffet?utm_source=unsplash&amp;utm_medium=referral&amp;utm_content=creditCopyText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ss?utm_source=unsplash&amp;utm_medium=referral&amp;utm_content=creditCopyText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lMjg1MmQtMzFhZi00NzY1LThjZTUtMWI2MjM5ODFhYjUzIiwidCI6ImJkNjlkMzZiLTE3ZGQtNDczZC05MWM2LWNlYzI4ODI5YWI1MyIsImMiOjh9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lMjg1MmQtMzFhZi00NzY1LThjZTUtMWI2MjM5ODFhYjUzIiwidCI6ImJkNjlkMzZiLTE3ZGQtNDczZC05MWM2LWNlYzI4ODI5YWI1MyIsImMiOjh9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i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ntract?utm_source=unsplash&amp;utm_medium=referral&amp;utm_content=creditCopyText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pencerdavis?utm_source=unsplash&amp;utm_medium=referral&amp;utm_content=creditCopyText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ree-buffet?utm_source=unsplash&amp;utm_medium=referral&amp;utm_content=creditCopyText" TargetMode="Externa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omanbo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eep-sea-diver?utm_source=unsplash&amp;utm_medium=referral&amp;utm_content=creditCopyText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auradewilde97?utm_source=unsplash&amp;utm_medium=referral&amp;utm_content=creditCopyText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rowded?utm_source=unsplash&amp;utm_medium=referral&amp;utm_content=creditCopyText" TargetMode="Externa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casap?utm_source=unsplash&amp;utm_medium=referral&amp;utm_content=creditCopyText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hare?utm_source=unsplash&amp;utm_medium=referral&amp;utm_content=creditCopyText" TargetMode="Externa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paioannou_kostas?utm_source=unsplash&amp;utm_medium=referral&amp;utm_content=creditCopyText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eople?utm_source=unsplash&amp;utm_medium=referral&amp;utm_content=creditCopyText" TargetMode="Externa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rolina-grabowska?utm_content=attributionCopyText&amp;utm_medium=referral&amp;utm_source=pexels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shopping-cart-full-of-goodies-5650049/?utm_content=attributionCopyText&amp;utm_medium=referral&amp;utm_source=pexels" TargetMode="Externa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ywanphoto?utm_content=attributionCopyText&amp;utm_medium=referral&amp;utm_source=pexels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ront-load-loader-beside-white-dump-truck-188679/?utm_content=attributionCopyText&amp;utm_medium=referral&amp;utm_source=pexels" TargetMode="Externa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ayleconey?utm_source=unsplash&amp;utm_medium=referral&amp;utm_content=creditCopyText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ong-road?utm_source=unsplash&amp;utm_medium=referral&amp;utm_content=creditCopyText" TargetMode="Externa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ephunghia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nlightenment?utm_source=unsplash&amp;utm_medium=referral&amp;utm_content=creditCopyText" TargetMode="Externa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casap?utm_source=unsplash&amp;utm_medium=referral&amp;utm_content=creditCopyText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hare?utm_source=unsplash&amp;utm_medium=referral&amp;utm_content=creditCopyText" TargetMode="Externa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nthusiasthome.com/diy-entertainment-center/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adrinan?utm_content=attributionCopyText&amp;utm_medium=referral&amp;utm_source=pexels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ay-steel-chain-on-orange-surface-1061141/?utm_content=attributionCopyText&amp;utm_medium=referral&amp;utm_source=pexels" TargetMode="Externa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ass?utm_source=unsplash&amp;utm_medium=referral&amp;utm_content=creditCopyText" TargetMode="Externa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jlsql.blog/2018/01/30/power-bi-embedded-sku-differences-and-cost-breakdowns/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hitepages.unlimitedviz.com/2017/09/understanding-the-power-bi-capacity-based-skus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milymorter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question?utm_source=unsplash&amp;utm_medium=referral&amp;utm_content=creditCopyText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divinetechygirl?utm_content=attributionCopyText&amp;utm_medium=referral&amp;utm_source=pexels" TargetMode="External"/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sitting-in-front-laptop-1181677/?utm_content=attributionCopyText&amp;utm_medium=referral&amp;utm_source=pexels" TargetMode="Externa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ustinrailnow.com/2013/12/05/memo-to-ccag-pause-study-or-include-lamar-sector/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gb/power-bi/developer/embedded/azure-pbie-scale-capacity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tthewhenry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unhappy?utm_source=unsplash&amp;utm_medium=referral&amp;utm_content=creditCopyText" TargetMode="Externa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kael_seegen?utm_source=unsplash&amp;utm_medium=referral&amp;utm_content=creditCopyText" TargetMode="External"/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nger?utm_source=unsplash&amp;utm_medium=referral&amp;utm_content=creditCopyText" TargetMode="Externa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granite.com/blog/choosing-between-pbi-premium-or-embedded" TargetMode="External"/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lexpointsecurity?utm_source=unsplash&amp;utm_medium=referral&amp;utm_content=creditCopyText" TargetMode="External"/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-guard?utm_source=unsplash&amp;utm_medium=referral&amp;utm_content=creditCopyText" TargetMode="Externa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?utm_source=unsplash&amp;utm_medium=referral&amp;utm_content=creditCopyText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panas?utm_source=unsplash&amp;utm_medium=referral&amp;utm_content=creditCopyText" TargetMode="External"/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curity?utm_source=unsplash&amp;utm_medium=referral&amp;utm_content=creditCopyText" TargetMode="Externa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ywanphoto?utm_content=attributionCopyText&amp;utm_medium=referral&amp;utm_source=pexels" TargetMode="External"/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ront-load-loader-beside-white-dump-truck-188679/?utm_content=attributionCopyText&amp;utm_medium=referral&amp;utm_source=pexels" TargetMode="Externa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arsten_wuerth?utm_source=unsplash&amp;utm_medium=referral&amp;utm_content=creditCopyText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re-power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NeONBRAND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85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Ryan Franco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0669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https://www.pexels.com/photo/brass-ornate-vintage-key-on-black-computer-keyboard-39389/</a:t>
            </a:r>
          </a:p>
          <a:p>
            <a:r>
              <a:rPr lang="en-US" dirty="0"/>
              <a:t>power </a:t>
            </a:r>
            <a:r>
              <a:rPr lang="en-US" dirty="0" err="1"/>
              <a:t>bI</a:t>
            </a:r>
            <a:r>
              <a:rPr lang="en-US" dirty="0"/>
              <a:t> Bring your own key (BYOK)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3084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68471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2434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Out of date costs</a:t>
            </a:r>
          </a:p>
        </p:txBody>
      </p:sp>
    </p:spTree>
    <p:extLst>
      <p:ext uri="{BB962C8B-B14F-4D97-AF65-F5344CB8AC3E}">
        <p14:creationId xmlns:p14="http://schemas.microsoft.com/office/powerpoint/2010/main" val="1737252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Aziz </a:t>
            </a:r>
            <a:r>
              <a:rPr lang="en-GB" err="1">
                <a:hlinkClick r:id="rId3"/>
              </a:rPr>
              <a:t>Acharki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9665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Call Me Fred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01409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Ekaterina </a:t>
            </a:r>
            <a:r>
              <a:rPr lang="en-US" dirty="0" err="1">
                <a:hlinkClick r:id="rId3"/>
              </a:rPr>
              <a:t>Grosheva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7739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9378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https://microsoft.github.io/fabricnotes/images/notes/13-fabric-licensing.png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04823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Andrea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Piacquadio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https://www.pexels.com/photo/close-up-photo-of-shocked-woman-with-brown-curly-hair-3764398/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This next table made me surprised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339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857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https://learn.microsoft.com/en-us/power-bi/developer/embedded/embedded-capacity#which-sku-should-i-use</a:t>
            </a:r>
          </a:p>
        </p:txBody>
      </p:sp>
    </p:spTree>
    <p:extLst>
      <p:ext uri="{BB962C8B-B14F-4D97-AF65-F5344CB8AC3E}">
        <p14:creationId xmlns:p14="http://schemas.microsoft.com/office/powerpoint/2010/main" val="2588561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="https://unsplash.com/@mrthetrain?utm_source=unsplash&amp;utm_medium=referral&amp;utm_content=creditCopyText"&gt;Joshua </a:t>
            </a:r>
            <a:r>
              <a:rPr lang="en-US" dirty="0" err="1"/>
              <a:t>Hoehne</a:t>
            </a:r>
            <a:r>
              <a:rPr lang="en-US" dirty="0"/>
              <a:t>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="https://unsplash.com/photos/Nsaqv7v2V7Q?utm_source=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5871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="https://unsplash.com/@stayandroam?utm_source=unsplash&amp;utm_medium=referral&amp;utm_content=creditCopyText"&gt;Gemma Evans&lt;/a&gt;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="https://unsplash.com/photos/zj475haUy2M?utm_source=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102574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Brendan Church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What are the other choices? Or do you have to take what Microsoft offers and be stratified with that?</a:t>
            </a:r>
          </a:p>
        </p:txBody>
      </p:sp>
    </p:spTree>
    <p:extLst>
      <p:ext uri="{BB962C8B-B14F-4D97-AF65-F5344CB8AC3E}">
        <p14:creationId xmlns:p14="http://schemas.microsoft.com/office/powerpoint/2010/main" val="425945264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207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Nick Fewings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06936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4332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Anders </a:t>
            </a:r>
            <a:r>
              <a:rPr lang="en-GB" err="1">
                <a:hlinkClick r:id="rId3"/>
              </a:rPr>
              <a:t>Jildén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Before we get to some Total Cost Of Ownership costs</a:t>
            </a:r>
          </a:p>
          <a:p>
            <a:r>
              <a:rPr lang="en-GB"/>
              <a:t>Want to ask the question do you leave the lights on in your building if no on is using them?</a:t>
            </a:r>
          </a:p>
        </p:txBody>
      </p:sp>
    </p:spTree>
    <p:extLst>
      <p:ext uri="{BB962C8B-B14F-4D97-AF65-F5344CB8AC3E}">
        <p14:creationId xmlns:p14="http://schemas.microsoft.com/office/powerpoint/2010/main" val="372665444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320931824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Adrian Bar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There are several components to this solution, so lets look at them before getting to the bottom line</a:t>
            </a:r>
          </a:p>
        </p:txBody>
      </p:sp>
    </p:spTree>
    <p:extLst>
      <p:ext uri="{BB962C8B-B14F-4D97-AF65-F5344CB8AC3E}">
        <p14:creationId xmlns:p14="http://schemas.microsoft.com/office/powerpoint/2010/main" val="202000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321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SQL server database</a:t>
            </a:r>
          </a:p>
          <a:p>
            <a:r>
              <a:rPr lang="en-GB" dirty="0"/>
              <a:t>Azure Blob Storage</a:t>
            </a:r>
          </a:p>
          <a:p>
            <a:r>
              <a:rPr lang="en-GB" dirty="0"/>
              <a:t>2 X App Services</a:t>
            </a:r>
          </a:p>
          <a:p>
            <a:r>
              <a:rPr lang="en-GB" dirty="0" err="1"/>
              <a:t>PowerBI</a:t>
            </a:r>
            <a:r>
              <a:rPr lang="en-GB" dirty="0"/>
              <a:t> A SKU</a:t>
            </a:r>
          </a:p>
        </p:txBody>
      </p:sp>
    </p:spTree>
    <p:extLst>
      <p:ext uri="{BB962C8B-B14F-4D97-AF65-F5344CB8AC3E}">
        <p14:creationId xmlns:p14="http://schemas.microsoft.com/office/powerpoint/2010/main" val="191461017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Sean </a:t>
            </a:r>
            <a:r>
              <a:rPr lang="en-GB" dirty="0" err="1">
                <a:hlinkClick r:id="rId3"/>
              </a:rPr>
              <a:t>Nyatsine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56539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Photo by </a:t>
            </a:r>
            <a:r>
              <a:rPr lang="fi-FI" dirty="0">
                <a:hlinkClick r:id="rId3"/>
              </a:rPr>
              <a:t>Kelly Sikkema</a:t>
            </a:r>
            <a:r>
              <a:rPr lang="fi-FI" dirty="0"/>
              <a:t> on </a:t>
            </a:r>
            <a:r>
              <a:rPr lang="fi-FI" dirty="0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39960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00462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89377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Hi Matt, I was interested in confirming the details of the pricing for </a:t>
            </a:r>
            <a:r>
              <a:rPr lang="en-GB" dirty="0">
                <a:solidFill>
                  <a:srgbClr val="1155CC"/>
                </a:solidFill>
                <a:effectLst/>
                <a:latin typeface="Roboto" panose="02000000000000000000" pitchFamily="2" charset="0"/>
                <a:hlinkClick r:id="rId3"/>
              </a:rPr>
              <a:t>www.powerbishare.com</a:t>
            </a: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$2000 set up cost, this is one-off payment?</a:t>
            </a: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$2 per named user /login per month - is this an annual cost that is payable every year?</a:t>
            </a:r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The only other cost for an organisation that might want to use this service. They are required to have an A-SKU, and at least one Power BI Pro licence. From what I see there are no other requirements?</a:t>
            </a:r>
          </a:p>
          <a:p>
            <a:pPr algn="l" fontAlgn="t"/>
            <a:br>
              <a:rPr lang="en-GB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they want to start/stop the Capacity, they will need some power automate credits and there is a small cost for that. It should be less than $20 per month. </a:t>
            </a:r>
            <a:endParaRPr lang="en-GB" dirty="0">
              <a:solidFill>
                <a:srgbClr val="555555"/>
              </a:solidFill>
              <a:effectLst/>
              <a:latin typeface="Roboto" panose="02000000000000000000" pitchFamily="2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57039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Jake Young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81601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Mariam Soliman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Fair enough I would get bored if I heard me talking for the length of time</a:t>
            </a:r>
          </a:p>
        </p:txBody>
      </p:sp>
    </p:spTree>
    <p:extLst>
      <p:ext uri="{BB962C8B-B14F-4D97-AF65-F5344CB8AC3E}">
        <p14:creationId xmlns:p14="http://schemas.microsoft.com/office/powerpoint/2010/main" val="156602396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Milada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Vigerova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57412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Ann H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227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&lt;a </a:t>
            </a:r>
            <a:r>
              <a:rPr lang="en-US" dirty="0" err="1"/>
              <a:t>href</a:t>
            </a:r>
            <a:r>
              <a:rPr lang="en-US" dirty="0"/>
              <a:t>="https://unsplash.com/@rossfindon?utm_source=unsplash&amp;utm_medium=referral&amp;utm_content=creditCopyText"&gt;Ross </a:t>
            </a:r>
            <a:r>
              <a:rPr lang="en-US" dirty="0" err="1"/>
              <a:t>Findon</a:t>
            </a:r>
            <a:r>
              <a:rPr lang="en-US" dirty="0"/>
              <a:t>&lt;/a&gt; on &lt;a </a:t>
            </a:r>
            <a:r>
              <a:rPr lang="en-US" dirty="0" err="1"/>
              <a:t>href</a:t>
            </a:r>
            <a:r>
              <a:rPr lang="en-US" dirty="0"/>
              <a:t>="https://unsplash.com/photos/mG28olYFgHI?utm_source=</a:t>
            </a:r>
            <a:r>
              <a:rPr lang="en-US" dirty="0" err="1"/>
              <a:t>unsplash&amp;utm_medium</a:t>
            </a:r>
            <a:r>
              <a:rPr lang="en-US" dirty="0"/>
              <a:t>=</a:t>
            </a:r>
            <a:r>
              <a:rPr lang="en-US" dirty="0" err="1"/>
              <a:t>referral&amp;utm_content</a:t>
            </a:r>
            <a:r>
              <a:rPr lang="en-US" dirty="0"/>
              <a:t>=</a:t>
            </a:r>
            <a:r>
              <a:rPr lang="en-US" dirty="0" err="1"/>
              <a:t>creditCopyText</a:t>
            </a:r>
            <a:r>
              <a:rPr lang="en-US" dirty="0"/>
              <a:t>"&gt;</a:t>
            </a:r>
            <a:r>
              <a:rPr lang="en-US" dirty="0" err="1"/>
              <a:t>Unsplash</a:t>
            </a:r>
            <a:r>
              <a:rPr lang="en-US" dirty="0"/>
              <a:t>&lt;/a&gt;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9121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76602881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William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7265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220272406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17439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  <a:endParaRPr lang="en-GB" b="1" dirty="0"/>
          </a:p>
          <a:p>
            <a:r>
              <a:rPr lang="en-GB" b="1" dirty="0"/>
              <a:t>The office EM-</a:t>
            </a:r>
            <a:r>
              <a:rPr lang="en-GB" b="1" dirty="0" err="1"/>
              <a:t>Sku</a:t>
            </a:r>
            <a:r>
              <a:rPr lang="en-GB" b="1" dirty="0"/>
              <a:t> makes it easy to share reports within an organization </a:t>
            </a:r>
          </a:p>
          <a:p>
            <a:r>
              <a:rPr lang="en-GB" b="1" dirty="0"/>
              <a:t>Have to sign up to a minimum of a 12 month contract which is a fixed price</a:t>
            </a:r>
          </a:p>
          <a:p>
            <a:endParaRPr lang="en-GB" dirty="0"/>
          </a:p>
          <a:p>
            <a:r>
              <a:rPr lang="en-GB" dirty="0"/>
              <a:t>CANNOT SHARE WITH EXTERNAL CUSTOMERS – although the inviting external users to the Azure AD </a:t>
            </a:r>
            <a:r>
              <a:rPr lang="en-GB" b="1" dirty="0"/>
              <a:t>MIGHT</a:t>
            </a:r>
            <a:r>
              <a:rPr lang="en-GB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91198437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Embedded is another option </a:t>
            </a:r>
          </a:p>
          <a:p>
            <a:r>
              <a:rPr lang="en-GB" dirty="0"/>
              <a:t>Scalable not fixed contract requires more work to set up and maintain</a:t>
            </a:r>
          </a:p>
          <a:p>
            <a:r>
              <a:rPr lang="en-GB" dirty="0"/>
              <a:t>Does have an advantage certain use cases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23834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28906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other choices though !</a:t>
            </a:r>
          </a:p>
          <a:p>
            <a:r>
              <a:rPr lang="en-GB" dirty="0"/>
              <a:t>If you are prepared to do some work and think outside the Box</a:t>
            </a:r>
          </a:p>
        </p:txBody>
      </p:sp>
    </p:spTree>
    <p:extLst>
      <p:ext uri="{BB962C8B-B14F-4D97-AF65-F5344CB8AC3E}">
        <p14:creationId xmlns:p14="http://schemas.microsoft.com/office/powerpoint/2010/main" val="10944164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50104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 Scope Power BI portal – </a:t>
            </a:r>
          </a:p>
          <a:p>
            <a:r>
              <a:rPr lang="en-GB" dirty="0"/>
              <a:t>Sits on top of the Azure embedded SKU so costs more then implementing just A-SKU</a:t>
            </a:r>
          </a:p>
          <a:p>
            <a:r>
              <a:rPr lang="en-GB" dirty="0"/>
              <a:t>Offers ability to share with any customer</a:t>
            </a:r>
          </a:p>
          <a:p>
            <a:r>
              <a:rPr lang="en-GB" dirty="0"/>
              <a:t>Offers built in security and customisation</a:t>
            </a:r>
          </a:p>
          <a:p>
            <a:r>
              <a:rPr lang="en-GB" dirty="0"/>
              <a:t>Could be cheaper then Premium and yet allow sharing with external customers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74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2861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Jan </a:t>
            </a:r>
            <a:r>
              <a:rPr lang="en-GB" dirty="0" err="1">
                <a:hlinkClick r:id="rId3"/>
              </a:rPr>
              <a:t>Baborák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Who is in control of the costs with the last three options?</a:t>
            </a:r>
          </a:p>
          <a:p>
            <a:r>
              <a:rPr lang="en-GB" dirty="0"/>
              <a:t>Who is in the driving seat controlling the costs.</a:t>
            </a:r>
          </a:p>
        </p:txBody>
      </p:sp>
    </p:spTree>
    <p:extLst>
      <p:ext uri="{BB962C8B-B14F-4D97-AF65-F5344CB8AC3E}">
        <p14:creationId xmlns:p14="http://schemas.microsoft.com/office/powerpoint/2010/main" val="20750919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fauxels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Not interest in selling to you a solution which does not work for you, what I would like to do is find a solution which meets your specific needs.  So LETS HAVE A CONVERSTATION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73737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Cytonn</a:t>
            </a:r>
            <a:r>
              <a:rPr lang="en-US" dirty="0">
                <a:hlinkClick r:id="rId3"/>
              </a:rPr>
              <a:t> Photography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86936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Wilhelm Gunkel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3210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Edwin Andrade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415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731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is the goal of this presentation?</a:t>
            </a:r>
          </a:p>
        </p:txBody>
      </p:sp>
    </p:spTree>
    <p:extLst>
      <p:ext uri="{BB962C8B-B14F-4D97-AF65-F5344CB8AC3E}">
        <p14:creationId xmlns:p14="http://schemas.microsoft.com/office/powerpoint/2010/main" val="2061364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 the user a full overview of all the licence options available to Power BI</a:t>
            </a:r>
          </a:p>
          <a:p>
            <a:r>
              <a:rPr lang="en-GB" dirty="0"/>
              <a:t>From Microsoft and third parties</a:t>
            </a:r>
          </a:p>
          <a:p>
            <a:r>
              <a:rPr lang="en-GB" dirty="0"/>
              <a:t>So will be more a broad brush overview of the entire landscape. </a:t>
            </a:r>
          </a:p>
          <a:p>
            <a:r>
              <a:rPr lang="en-GB" dirty="0"/>
              <a:t>Also some of the options </a:t>
            </a:r>
            <a:r>
              <a:rPr lang="en-GB" b="1" dirty="0"/>
              <a:t>ARE NOT THAT OBVIOUS</a:t>
            </a:r>
          </a:p>
        </p:txBody>
      </p:sp>
    </p:spTree>
    <p:extLst>
      <p:ext uri="{BB962C8B-B14F-4D97-AF65-F5344CB8AC3E}">
        <p14:creationId xmlns:p14="http://schemas.microsoft.com/office/powerpoint/2010/main" val="267786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Alexandra Georgieva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Some parts of this presentation are going to be rather shallow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91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Camylla</a:t>
            </a:r>
            <a:r>
              <a:rPr lang="en-GB" dirty="0">
                <a:hlinkClick r:id="rId3"/>
              </a:rPr>
              <a:t> Battani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Chances you will leave the presentation with some answers, which will lead to more questions</a:t>
            </a:r>
          </a:p>
        </p:txBody>
      </p:sp>
    </p:spTree>
    <p:extLst>
      <p:ext uri="{BB962C8B-B14F-4D97-AF65-F5344CB8AC3E}">
        <p14:creationId xmlns:p14="http://schemas.microsoft.com/office/powerpoint/2010/main" val="268256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Cytonn</a:t>
            </a:r>
            <a:r>
              <a:rPr lang="en-US" dirty="0">
                <a:hlinkClick r:id="rId3"/>
              </a:rPr>
              <a:t> Photography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241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cover both the Good and Bad aspects of each option as I see them, feel free to disagree</a:t>
            </a:r>
          </a:p>
        </p:txBody>
      </p:sp>
    </p:spTree>
    <p:extLst>
      <p:ext uri="{BB962C8B-B14F-4D97-AF65-F5344CB8AC3E}">
        <p14:creationId xmlns:p14="http://schemas.microsoft.com/office/powerpoint/2010/main" val="1270939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018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William White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This is now call a Fabric licence</a:t>
            </a:r>
          </a:p>
        </p:txBody>
      </p:sp>
    </p:spTree>
    <p:extLst>
      <p:ext uri="{BB962C8B-B14F-4D97-AF65-F5344CB8AC3E}">
        <p14:creationId xmlns:p14="http://schemas.microsoft.com/office/powerpoint/2010/main" val="1688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Per User Licence </a:t>
            </a:r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Papaioannou</a:t>
            </a:r>
            <a:r>
              <a:rPr lang="en-GB" dirty="0">
                <a:hlinkClick r:id="rId3"/>
              </a:rPr>
              <a:t> Kostas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941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1370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084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Diana Parkhouse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135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Romain </a:t>
            </a:r>
            <a:r>
              <a:rPr lang="en-US" dirty="0" err="1">
                <a:hlinkClick r:id="rId3"/>
              </a:rPr>
              <a:t>Vignes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First we have to explain some terms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6817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First though there are two BROAD types of license</a:t>
            </a:r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Waldemar Brandt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 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141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1309140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session is going </a:t>
            </a:r>
            <a:r>
              <a:rPr lang="en-GB"/>
              <a:t>to quick, fast and fun !</a:t>
            </a:r>
          </a:p>
        </p:txBody>
      </p:sp>
    </p:spTree>
    <p:extLst>
      <p:ext uri="{BB962C8B-B14F-4D97-AF65-F5344CB8AC3E}">
        <p14:creationId xmlns:p14="http://schemas.microsoft.com/office/powerpoint/2010/main" val="1847550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84810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William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32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Free</a:t>
            </a:r>
          </a:p>
        </p:txBody>
      </p:sp>
    </p:spTree>
    <p:extLst>
      <p:ext uri="{BB962C8B-B14F-4D97-AF65-F5344CB8AC3E}">
        <p14:creationId xmlns:p14="http://schemas.microsoft.com/office/powerpoint/2010/main" val="1751082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20311345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import data from a wide variety of sources 100+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1/3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509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import data from a wide variety of sources 100+</a:t>
            </a:r>
          </a:p>
          <a:p>
            <a:r>
              <a:rPr lang="en-GB" dirty="0"/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163530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import data from a wide variety of sources 100+</a:t>
            </a:r>
          </a:p>
          <a:p>
            <a:r>
              <a:rPr lang="en-GB" dirty="0"/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650666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ELEVATE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Also get a fantastic ETL tool as well built into Power BI Desktop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Informatica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Alteryx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Talend</a:t>
            </a:r>
          </a:p>
          <a:p>
            <a:r>
              <a:rPr lang="en-GB" b="0" i="0" u="none" strike="noStrike" dirty="0">
                <a:solidFill>
                  <a:srgbClr val="FF5252"/>
                </a:solidFill>
                <a:effectLst/>
                <a:latin typeface="Roboto" panose="02000000000000000000" pitchFamily="2" charset="0"/>
                <a:hlinkClick r:id="rId5" tooltip="Qlikview Expressor Data Integration"/>
              </a:rPr>
              <a:t>QlikView Expressor</a:t>
            </a:r>
            <a:endParaRPr lang="en-GB" b="0" i="0" u="none" strike="noStrike" dirty="0">
              <a:solidFill>
                <a:srgbClr val="FF5252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Tableau 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Data Prep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SQL Server Integration Services SSIS</a:t>
            </a:r>
          </a:p>
          <a:p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75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Pixabay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There is also 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</a:rPr>
              <a:t>Datawarehousing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 tool built into Power BI Desktop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084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desktop is running an instance of SQL Server Analysis Services</a:t>
            </a:r>
          </a:p>
        </p:txBody>
      </p:sp>
    </p:spTree>
    <p:extLst>
      <p:ext uri="{BB962C8B-B14F-4D97-AF65-F5344CB8AC3E}">
        <p14:creationId xmlns:p14="http://schemas.microsoft.com/office/powerpoint/2010/main" val="302979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3038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Timur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Saglambilek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/>
              <a:t>There is some amazing analytics capabilities built into Power BI</a:t>
            </a:r>
          </a:p>
        </p:txBody>
      </p:sp>
    </p:spTree>
    <p:extLst>
      <p:ext uri="{BB962C8B-B14F-4D97-AF65-F5344CB8AC3E}">
        <p14:creationId xmlns:p14="http://schemas.microsoft.com/office/powerpoint/2010/main" val="9278888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DAX is an entire language just for working with data</a:t>
            </a:r>
          </a:p>
        </p:txBody>
      </p:sp>
    </p:spTree>
    <p:extLst>
      <p:ext uri="{BB962C8B-B14F-4D97-AF65-F5344CB8AC3E}">
        <p14:creationId xmlns:p14="http://schemas.microsoft.com/office/powerpoint/2010/main" val="36783128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get access to a workspace in the Power BI service for free</a:t>
            </a:r>
          </a:p>
          <a:p>
            <a:r>
              <a:rPr lang="en-GB" dirty="0"/>
              <a:t>A workspace can contain both reports and </a:t>
            </a:r>
            <a:r>
              <a:rPr lang="en-GB"/>
              <a:t>other entities</a:t>
            </a:r>
          </a:p>
        </p:txBody>
      </p:sp>
    </p:spTree>
    <p:extLst>
      <p:ext uri="{BB962C8B-B14F-4D97-AF65-F5344CB8AC3E}">
        <p14:creationId xmlns:p14="http://schemas.microsoft.com/office/powerpoint/2010/main" val="331701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Spencer Davis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It is possible to share the reports freely on the internet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9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Ben White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Can share desktop files for free with anyone who has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771623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https://app.powerbi.com/view?r=eyJrIjoiY2VlMjg1MmQtMzFhZi00NzY1LThjZTUtMWI2MjM5ODFhYjUzIiwidCI6ImJkNjlkMzZiLTE3ZGQtNDczZC05MWM2LWNlYzI4ODI5YWI1MyIsImMiOjh9</a:t>
            </a:r>
            <a:endParaRPr lang="en-GB"/>
          </a:p>
          <a:p>
            <a:r>
              <a:rPr lang="en-GB"/>
              <a:t>Can share reports on the internet for free, there a catch we will discuss that later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509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allows access to all the access fabric features that account is permitted to access.</a:t>
            </a:r>
          </a:p>
          <a:p>
            <a:r>
              <a:rPr lang="en-GB" dirty="0"/>
              <a:t>If the capacity is running</a:t>
            </a:r>
          </a:p>
        </p:txBody>
      </p:sp>
    </p:spTree>
    <p:extLst>
      <p:ext uri="{BB962C8B-B14F-4D97-AF65-F5344CB8AC3E}">
        <p14:creationId xmlns:p14="http://schemas.microsoft.com/office/powerpoint/2010/main" val="1342421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https://app.powerbi.com/view?r=eyJrIjoiY2VlMjg1MmQtMzFhZi00NzY1LThjZTUtMWI2MjM5ODFhYjUzIiwidCI6ImJkNjlkMzZiLTE3ZGQtNDczZC05MWM2LWNlYzI4ODI5YWI1MyIsImMiOjh9</a:t>
            </a:r>
            <a:endParaRPr lang="en-GB" dirty="0"/>
          </a:p>
          <a:p>
            <a:r>
              <a:rPr lang="en-GB" dirty="0"/>
              <a:t>Can share the reports this is public so NO SECURITY</a:t>
            </a:r>
          </a:p>
        </p:txBody>
      </p:sp>
    </p:spTree>
    <p:extLst>
      <p:ext uri="{BB962C8B-B14F-4D97-AF65-F5344CB8AC3E}">
        <p14:creationId xmlns:p14="http://schemas.microsoft.com/office/powerpoint/2010/main" val="398007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56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not just one language new in Power BI desktop there is TWO LANGUAGES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DAX and M (or Power Query Language) both with different purposes and functions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AF4-BC02-4705-90F8-87922C66B56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20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Mari </a:t>
            </a:r>
            <a:r>
              <a:rPr lang="en-GB" dirty="0" err="1">
                <a:hlinkClick r:id="rId3"/>
              </a:rPr>
              <a:t>Helin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976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is not support, there is lots o</a:t>
            </a:r>
          </a:p>
        </p:txBody>
      </p:sp>
    </p:spTree>
    <p:extLst>
      <p:ext uri="{BB962C8B-B14F-4D97-AF65-F5344CB8AC3E}">
        <p14:creationId xmlns:p14="http://schemas.microsoft.com/office/powerpoint/2010/main" val="15706993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is a very large community offering support</a:t>
            </a:r>
          </a:p>
        </p:txBody>
      </p:sp>
    </p:spTree>
    <p:extLst>
      <p:ext uri="{BB962C8B-B14F-4D97-AF65-F5344CB8AC3E}">
        <p14:creationId xmlns:p14="http://schemas.microsoft.com/office/powerpoint/2010/main" val="988946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1621422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Included with Office 365 E5 licence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43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allows access to all the access fabric features that account is permitted to access.</a:t>
            </a:r>
          </a:p>
          <a:p>
            <a:r>
              <a:rPr lang="en-GB" dirty="0"/>
              <a:t>If the capacity is running</a:t>
            </a:r>
          </a:p>
        </p:txBody>
      </p:sp>
    </p:spTree>
    <p:extLst>
      <p:ext uri="{BB962C8B-B14F-4D97-AF65-F5344CB8AC3E}">
        <p14:creationId xmlns:p14="http://schemas.microsoft.com/office/powerpoint/2010/main" val="3193261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Pro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822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Photo by </a:t>
            </a:r>
            <a:r>
              <a:rPr lang="en-GB">
                <a:hlinkClick r:id="rId3"/>
              </a:rPr>
              <a:t>Spencer Davis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You can share reports with other people if they have a </a:t>
            </a:r>
            <a:r>
              <a:rPr lang="en-GB" err="1"/>
              <a:t>PowerBI</a:t>
            </a:r>
            <a:r>
              <a:rPr lang="en-GB"/>
              <a:t> Pro Licence</a:t>
            </a:r>
          </a:p>
        </p:txBody>
      </p:sp>
    </p:spTree>
    <p:extLst>
      <p:ext uri="{BB962C8B-B14F-4D97-AF65-F5344CB8AC3E}">
        <p14:creationId xmlns:p14="http://schemas.microsoft.com/office/powerpoint/2010/main" val="24332026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29304305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use and publish Power Bi Apps – these4 are free apps </a:t>
            </a:r>
            <a:r>
              <a:rPr lang="en-GB" dirty="0" err="1"/>
              <a:t>typicall</a:t>
            </a:r>
            <a:endParaRPr lang="en-GB" dirty="0"/>
          </a:p>
          <a:p>
            <a:r>
              <a:rPr lang="en-GB" dirty="0"/>
              <a:t>Apps are dashboards and reports all pre-packaged ready to download and use – can get them in the AppSource</a:t>
            </a:r>
          </a:p>
          <a:p>
            <a:r>
              <a:rPr lang="en-GB" dirty="0"/>
              <a:t>Twitter sentiments</a:t>
            </a:r>
          </a:p>
          <a:p>
            <a:r>
              <a:rPr lang="en-GB" dirty="0"/>
              <a:t>Facebook Adverts</a:t>
            </a:r>
          </a:p>
          <a:p>
            <a:r>
              <a:rPr lang="en-GB" dirty="0"/>
              <a:t>Sage 300 </a:t>
            </a:r>
          </a:p>
          <a:p>
            <a:r>
              <a:rPr lang="en-GB" dirty="0"/>
              <a:t>YouTube Analytics Report</a:t>
            </a:r>
          </a:p>
          <a:p>
            <a:r>
              <a:rPr lang="en-GB" dirty="0"/>
              <a:t>Google Analytics Reports</a:t>
            </a:r>
          </a:p>
        </p:txBody>
      </p:sp>
    </p:spTree>
    <p:extLst>
      <p:ext uri="{BB962C8B-B14F-4D97-AF65-F5344CB8AC3E}">
        <p14:creationId xmlns:p14="http://schemas.microsoft.com/office/powerpoint/2010/main" val="18543031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use Office 365 security to grant permissions to view the reports including using Office 365 groups</a:t>
            </a:r>
          </a:p>
        </p:txBody>
      </p:sp>
    </p:spTree>
    <p:extLst>
      <p:ext uri="{BB962C8B-B14F-4D97-AF65-F5344CB8AC3E}">
        <p14:creationId xmlns:p14="http://schemas.microsoft.com/office/powerpoint/2010/main" val="1082170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Jakob </a:t>
            </a:r>
            <a:r>
              <a:rPr lang="en-GB" dirty="0" err="1">
                <a:hlinkClick r:id="rId3"/>
              </a:rPr>
              <a:t>Boman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No choice I had dive and start exploring</a:t>
            </a:r>
          </a:p>
        </p:txBody>
      </p:sp>
    </p:spTree>
    <p:extLst>
      <p:ext uri="{BB962C8B-B14F-4D97-AF65-F5344CB8AC3E}">
        <p14:creationId xmlns:p14="http://schemas.microsoft.com/office/powerpoint/2010/main" val="26558526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b="1"/>
              <a:t>Can use data gateways to access on prem sources using data gateway</a:t>
            </a:r>
            <a:endParaRPr lang="en-US">
              <a:cs typeface="Arial"/>
            </a:endParaRPr>
          </a:p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57869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Laura </a:t>
            </a:r>
            <a:r>
              <a:rPr lang="en-GB" err="1">
                <a:hlinkClick r:id="rId3"/>
              </a:rPr>
              <a:t>Dewilde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 reports are hosted on a shared server when published to PowerBi.com so if its busy then could be slower then expected.</a:t>
            </a:r>
          </a:p>
        </p:txBody>
      </p:sp>
    </p:spTree>
    <p:extLst>
      <p:ext uri="{BB962C8B-B14F-4D97-AF65-F5344CB8AC3E}">
        <p14:creationId xmlns:p14="http://schemas.microsoft.com/office/powerpoint/2010/main" val="23874784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Elaine </a:t>
            </a:r>
            <a:r>
              <a:rPr lang="en-GB" err="1">
                <a:hlinkClick r:id="rId3"/>
              </a:rPr>
              <a:t>Casap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The person you want to share with must have a Power BI Licence if want to share securely</a:t>
            </a:r>
          </a:p>
        </p:txBody>
      </p:sp>
    </p:spTree>
    <p:extLst>
      <p:ext uri="{BB962C8B-B14F-4D97-AF65-F5344CB8AC3E}">
        <p14:creationId xmlns:p14="http://schemas.microsoft.com/office/powerpoint/2010/main" val="2930900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Per User Licence </a:t>
            </a:r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Papaioannou</a:t>
            </a:r>
            <a:r>
              <a:rPr lang="en-GB" dirty="0">
                <a:hlinkClick r:id="rId3"/>
              </a:rPr>
              <a:t> Kostas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28846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Personal license – to allow anyone to ride on a bus in Glasgow you have purchase a ticket, this could be a season ticket so you can ride at any time.  Only one person at a time can use that ticket though</a:t>
            </a:r>
          </a:p>
        </p:txBody>
      </p:sp>
    </p:spTree>
    <p:extLst>
      <p:ext uri="{BB962C8B-B14F-4D97-AF65-F5344CB8AC3E}">
        <p14:creationId xmlns:p14="http://schemas.microsoft.com/office/powerpoint/2010/main" val="889461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the upsides of Power BI Pro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371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pl-PL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Karolina Grabowska</a:t>
            </a:r>
            <a:r>
              <a:rPr lang="pl-PL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pl-PL" b="1" i="0" u="none" strike="noStrike" dirty="0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3482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Ivan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Larger model size – 100 GB compared to </a:t>
            </a:r>
            <a:r>
              <a:rPr lang="en-GB" b="1" dirty="0">
                <a:solidFill>
                  <a:srgbClr val="1A1A1A"/>
                </a:solidFill>
                <a:latin typeface="-apple-system"/>
              </a:rPr>
              <a:t>10GB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 for Pro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4056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Clay </a:t>
            </a:r>
            <a:r>
              <a:rPr lang="en-GB" dirty="0" err="1">
                <a:hlinkClick r:id="rId3"/>
              </a:rPr>
              <a:t>LeConey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There are so many other features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7940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allows access to all the access fabric features that account is permitted to access.</a:t>
            </a:r>
          </a:p>
          <a:p>
            <a:r>
              <a:rPr lang="en-GB" dirty="0"/>
              <a:t>If the capacity is running</a:t>
            </a:r>
          </a:p>
        </p:txBody>
      </p:sp>
    </p:spTree>
    <p:extLst>
      <p:ext uri="{BB962C8B-B14F-4D97-AF65-F5344CB8AC3E}">
        <p14:creationId xmlns:p14="http://schemas.microsoft.com/office/powerpoint/2010/main" val="2663560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Nghia</a:t>
            </a:r>
            <a:r>
              <a:rPr lang="en-GB" dirty="0">
                <a:hlinkClick r:id="rId3"/>
              </a:rPr>
              <a:t> Le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1288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Elaine </a:t>
            </a:r>
            <a:r>
              <a:rPr lang="en-GB" dirty="0" err="1">
                <a:hlinkClick r:id="rId3"/>
              </a:rPr>
              <a:t>Casap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The person you want to share with must have a Power BI Licence if want to share securely</a:t>
            </a:r>
          </a:p>
        </p:txBody>
      </p:sp>
    </p:spTree>
    <p:extLst>
      <p:ext uri="{BB962C8B-B14F-4D97-AF65-F5344CB8AC3E}">
        <p14:creationId xmlns:p14="http://schemas.microsoft.com/office/powerpoint/2010/main" val="15035422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https://enthusiasthome.com/diy-entertainment-center/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2736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0939245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Miguel Á.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Padriñán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1373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2117099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the upsides of Power EM </a:t>
            </a:r>
            <a:r>
              <a:rPr lang="en-GB"/>
              <a:t>- SKUe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7466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easily allows an organisation to embed Power BI into SharePoint online and Microsoft teams.  - Fantastic for an organizational use of Office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6842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chris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panas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b="1" dirty="0"/>
              <a:t>Can share with users in the same OFFICE 365 Tenant ONLY, they only require a Fabric free licence to view reports</a:t>
            </a:r>
          </a:p>
          <a:p>
            <a:r>
              <a:rPr lang="en-GB" b="1" dirty="0"/>
              <a:t>One user must have a Power BI Pro account to publish to the service.</a:t>
            </a:r>
          </a:p>
        </p:txBody>
      </p:sp>
    </p:spTree>
    <p:extLst>
      <p:ext uri="{BB962C8B-B14F-4D97-AF65-F5344CB8AC3E}">
        <p14:creationId xmlns:p14="http://schemas.microsoft.com/office/powerpoint/2010/main" val="6939526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Photo by </a:t>
            </a:r>
            <a:r>
              <a:rPr lang="en-GB" dirty="0">
                <a:hlinkClick r:id="rId3"/>
              </a:rPr>
              <a:t>Ben White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share desktop files for free with anyone who has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7113600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Monthly prices - </a:t>
            </a:r>
            <a:r>
              <a:rPr lang="en-GB" dirty="0">
                <a:hlinkClick r:id="rId3"/>
              </a:rPr>
              <a:t>https://jlsql.blog/2018/01/30/power-bi-embedded-sku-differences-and-cost-breakdowns/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https://whitepages.unlimitedviz.com/2017/09/understanding-the-power-bi-capacity-based-skus/</a:t>
            </a:r>
            <a:endParaRPr lang="en-GB" sz="11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/>
              <a:t>Also cannot get any larger than EM3 SKU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968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Emily </a:t>
            </a:r>
            <a:r>
              <a:rPr lang="en-GB" err="1">
                <a:hlinkClick r:id="rId3"/>
              </a:rPr>
              <a:t>Morter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What do I mean by an SME?</a:t>
            </a:r>
          </a:p>
        </p:txBody>
      </p:sp>
    </p:spTree>
    <p:extLst>
      <p:ext uri="{BB962C8B-B14F-4D97-AF65-F5344CB8AC3E}">
        <p14:creationId xmlns:p14="http://schemas.microsoft.com/office/powerpoint/2010/main" val="26500111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has be purchased via the Office 365 portal </a:t>
            </a:r>
          </a:p>
          <a:p>
            <a:r>
              <a:rPr lang="en-GB" dirty="0"/>
              <a:t>Only if a volume licence customer can only purchase EM-SKU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165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630219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2215576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Christina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Morillo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</a:rPr>
              <a:t>Primarily intended for ISV to integrate into their own systems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1849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payment model is quite simple its pay as you go.  </a:t>
            </a:r>
          </a:p>
        </p:txBody>
      </p:sp>
    </p:spTree>
    <p:extLst>
      <p:ext uri="{BB962C8B-B14F-4D97-AF65-F5344CB8AC3E}">
        <p14:creationId xmlns:p14="http://schemas.microsoft.com/office/powerpoint/2010/main" val="35824439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hlinkClick r:id="rId3" tooltip="https://austinrailnow.com/2013/12/05/memo-to-ccag-pause-study-or-include-lamar-sector/"/>
              </a:rPr>
              <a:t>This Photo</a:t>
            </a:r>
            <a:r>
              <a:rPr lang="en-GB" sz="1100"/>
              <a:t> by Unknown Author is licensed under </a:t>
            </a:r>
            <a:r>
              <a:rPr lang="en-GB" sz="1100">
                <a:hlinkClick r:id="rId4" tooltip="https://creativecommons.org/licenses/by/3.0/"/>
              </a:rPr>
              <a:t>CC BY</a:t>
            </a:r>
            <a:endParaRPr lang="en-GB" sz="1100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9584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Does anyone use power later at night?</a:t>
            </a:r>
          </a:p>
          <a:p>
            <a:r>
              <a:rPr lang="en-GB">
                <a:hlinkClick r:id="rId3"/>
              </a:rPr>
              <a:t>https://docs.microsoft.com/en-gb/power-bi/developer/embedded/azure-pbie-scale-capacity</a:t>
            </a:r>
            <a:endParaRPr lang="en-GB"/>
          </a:p>
          <a:p>
            <a:r>
              <a:rPr lang="en-GB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 scaling operation can take about a minute. During this time, the capacity will not be available. Embedded content may fail to load.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1773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chris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panas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Can share securely using Office 365 or Power BI Service IF the other user has </a:t>
            </a:r>
            <a:r>
              <a:rPr lang="en-GB" b="1"/>
              <a:t>POWER BI PRO</a:t>
            </a:r>
          </a:p>
        </p:txBody>
      </p:sp>
    </p:spTree>
    <p:extLst>
      <p:ext uri="{BB962C8B-B14F-4D97-AF65-F5344CB8AC3E}">
        <p14:creationId xmlns:p14="http://schemas.microsoft.com/office/powerpoint/2010/main" val="33441612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367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the azure embedded SKU you cannot embed </a:t>
            </a:r>
            <a:r>
              <a:rPr lang="en-GB" b="1" dirty="0"/>
              <a:t>EASILY </a:t>
            </a:r>
            <a:r>
              <a:rPr lang="en-GB" dirty="0"/>
              <a:t>in to </a:t>
            </a:r>
            <a:r>
              <a:rPr lang="en-GB" dirty="0" err="1"/>
              <a:t>sharepoint</a:t>
            </a:r>
            <a:r>
              <a:rPr lang="en-GB" dirty="0"/>
              <a:t> on line or teams</a:t>
            </a:r>
          </a:p>
        </p:txBody>
      </p:sp>
    </p:spTree>
    <p:extLst>
      <p:ext uri="{BB962C8B-B14F-4D97-AF65-F5344CB8AC3E}">
        <p14:creationId xmlns:p14="http://schemas.microsoft.com/office/powerpoint/2010/main" val="312864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Matthew Henry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66588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Mikael </a:t>
            </a:r>
            <a:r>
              <a:rPr lang="en-GB" dirty="0" err="1">
                <a:hlinkClick r:id="rId3"/>
              </a:rPr>
              <a:t>Seegen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713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https://www.bluegranite.com/blog/choosing-between-pbi-premium-or-embedded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4882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Flex Point Security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47565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 err="1">
                <a:hlinkClick r:id="rId3"/>
              </a:rPr>
              <a:t>Jp</a:t>
            </a:r>
            <a:r>
              <a:rPr lang="en-GB">
                <a:hlinkClick r:id="rId3"/>
              </a:rPr>
              <a:t> Valery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486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if your company wants to transport 60, or 100 people </a:t>
            </a:r>
            <a:r>
              <a:rPr lang="en-GB" dirty="0">
                <a:latin typeface="Calibri"/>
                <a:cs typeface="Calibri"/>
              </a:rPr>
              <a:t>regularly.  More people it becomes cheaper to rent the entire bus</a:t>
            </a:r>
          </a:p>
        </p:txBody>
      </p:sp>
    </p:spTree>
    <p:extLst>
      <p:ext uri="{BB962C8B-B14F-4D97-AF65-F5344CB8AC3E}">
        <p14:creationId xmlns:p14="http://schemas.microsoft.com/office/powerpoint/2010/main" val="15143300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the upsides</a:t>
            </a:r>
          </a:p>
        </p:txBody>
      </p:sp>
    </p:spTree>
    <p:extLst>
      <p:ext uri="{BB962C8B-B14F-4D97-AF65-F5344CB8AC3E}">
        <p14:creationId xmlns:p14="http://schemas.microsoft.com/office/powerpoint/2010/main" val="16570653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chris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panas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Can securely share with anyone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993964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Ivan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Larger model size 400GB compared to 100GB for PPU</a:t>
            </a:r>
          </a:p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Up to 48 refreshes a day</a:t>
            </a:r>
          </a:p>
        </p:txBody>
      </p:sp>
    </p:spTree>
    <p:extLst>
      <p:ext uri="{BB962C8B-B14F-4D97-AF65-F5344CB8AC3E}">
        <p14:creationId xmlns:p14="http://schemas.microsoft.com/office/powerpoint/2010/main" val="21083989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https://www.pexels.com/photo/earth-wallpaper-41953/</a:t>
            </a:r>
          </a:p>
          <a:p>
            <a:r>
              <a:rPr lang="en-GB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Multi-geo deployment management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73152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Karsten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Würth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GB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Auto scale add-on availability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41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89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70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5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53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24" r:id="rId3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nnoknight.wordpress.com/page/2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st_Armoured_Infantry_Brigade_(United_Kingdom)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1engineering.com/2-year-anniversary/" TargetMode="External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ggwash.org/view/33634/here-are-four-ways-to-make-parking-meters-on-the-national-mall-a-success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hyperlink" Target="https://azure.microsoft.com/en-us/pricing/details/power-bi-embedded/" TargetMode="External"/><Relationship Id="rId4" Type="http://schemas.openxmlformats.org/officeDocument/2006/relationships/hyperlink" Target="https://austinrailnow.com/2013/12/05/memo-to-ccag-pause-study-or-include-lamar-sector/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uegranite.com/blog/choosing-between-pbi-premium-or-embedded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wondergressive.com/man-tries-to-commit-suicide-twice-on-the-way-to-work-ends-up-at-work-anyway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mall_and_medium-sized_enterprises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eg"/><Relationship Id="rId4" Type="http://schemas.openxmlformats.org/officeDocument/2006/relationships/image" Target="../media/image41.sv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mall_and_medium-sized_enterprises#United_Kingdom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2.png"/><Relationship Id="rId4" Type="http://schemas.openxmlformats.org/officeDocument/2006/relationships/notesSlide" Target="../notesSlides/notesSlide11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svg"/><Relationship Id="rId4" Type="http://schemas.openxmlformats.org/officeDocument/2006/relationships/image" Target="../media/image15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svg"/><Relationship Id="rId4" Type="http://schemas.openxmlformats.org/officeDocument/2006/relationships/image" Target="../media/image184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ithub.com/rwlpf/Resources/tree/master/Sessions_Delivered/Power%20BI%20Licensing%20Made%20Simple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7/10/02/good-news-about-greenhouse-gases-climate-change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65912&amp;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breshot.com/vehicles/view-plane-window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023281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ithub.com/rwlpf/Resources/tree/master/Sessions_Delivered/Power%20BI%20Licensing%20Made%20Simpl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80000hours.org/career-guide/community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67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kite, flying, person&#10;&#10;Description automatically generated">
            <a:extLst>
              <a:ext uri="{FF2B5EF4-FFF2-40B4-BE49-F238E27FC236}">
                <a16:creationId xmlns:a16="http://schemas.microsoft.com/office/drawing/2014/main" id="{66D3D121-C483-4582-AA86-33913B98AC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995" y="0"/>
            <a:ext cx="5046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07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truck, sky, transport&#10;&#10;Description automatically generated">
            <a:extLst>
              <a:ext uri="{FF2B5EF4-FFF2-40B4-BE49-F238E27FC236}">
                <a16:creationId xmlns:a16="http://schemas.microsoft.com/office/drawing/2014/main" id="{B7520458-B6EC-43C3-98E0-7A81EE0A8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88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i Icon - Coloring Picture for kids | 子供のぬりえHD品質">
            <a:extLst>
              <a:ext uri="{FF2B5EF4-FFF2-40B4-BE49-F238E27FC236}">
                <a16:creationId xmlns:a16="http://schemas.microsoft.com/office/drawing/2014/main" id="{356F3A3C-F1C0-4C41-8F86-2A3677F8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828845"/>
            <a:ext cx="5200309" cy="52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What Does XMLA Endpoints Mean for Power BI and How to Test ...">
            <a:extLst>
              <a:ext uri="{FF2B5EF4-FFF2-40B4-BE49-F238E27FC236}">
                <a16:creationId xmlns:a16="http://schemas.microsoft.com/office/drawing/2014/main" id="{FD29E396-BC07-4250-BEC6-1B0307DB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46824" y="1587370"/>
            <a:ext cx="5201708" cy="36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804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grass, scene&#10;&#10;Description automatically generated">
            <a:extLst>
              <a:ext uri="{FF2B5EF4-FFF2-40B4-BE49-F238E27FC236}">
                <a16:creationId xmlns:a16="http://schemas.microsoft.com/office/drawing/2014/main" id="{5DB4316E-D04D-4FF0-AAD5-C0014E8DAE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" y="0"/>
            <a:ext cx="12181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4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863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4D794C-91B9-432D-42A3-5990596B3BA7}"/>
              </a:ext>
            </a:extLst>
          </p:cNvPr>
          <p:cNvSpPr/>
          <p:nvPr/>
        </p:nvSpPr>
        <p:spPr>
          <a:xfrm>
            <a:off x="929640" y="889843"/>
            <a:ext cx="1033272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Power BI Service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 workspace to upload to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 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refreshes per day (more if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reqd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and </a:t>
            </a:r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Dataflow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incremental refresh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Securely share with other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PPU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license users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Workspaces backed by Pro license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 &amp; ML capabilities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100GB dataset size.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20852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0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4AC62776-9C98-4957-A0B0-FA5617D8A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7E63B-DBF8-4FDE-9CEB-40B3F6C5DA93}"/>
              </a:ext>
            </a:extLst>
          </p:cNvPr>
          <p:cNvSpPr/>
          <p:nvPr/>
        </p:nvSpPr>
        <p:spPr>
          <a:xfrm>
            <a:off x="20" y="5934670"/>
            <a:ext cx="121919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Content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sharing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48865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person, clothing, dark&#10;&#10;Description automatically generated">
            <a:extLst>
              <a:ext uri="{FF2B5EF4-FFF2-40B4-BE49-F238E27FC236}">
                <a16:creationId xmlns:a16="http://schemas.microsoft.com/office/drawing/2014/main" id="{7AEA1872-D9C3-42D6-9454-7C6803E9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65" y="501326"/>
            <a:ext cx="10799203" cy="58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4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B523F0-642F-405D-BEC3-C52F3380CBB3}"/>
              </a:ext>
            </a:extLst>
          </p:cNvPr>
          <p:cNvSpPr txBox="1"/>
          <p:nvPr/>
        </p:nvSpPr>
        <p:spPr>
          <a:xfrm>
            <a:off x="0" y="6488668"/>
            <a:ext cx="12193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https://docs.microsoft.com/en-us/power-bi/admin/service-premium-per-user-faq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1DA5E85-9C7B-4E4C-9DBB-BDA88C456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103456"/>
              </p:ext>
            </p:extLst>
          </p:nvPr>
        </p:nvGraphicFramePr>
        <p:xfrm>
          <a:off x="362686" y="1088998"/>
          <a:ext cx="11481985" cy="42714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6397">
                  <a:extLst>
                    <a:ext uri="{9D8B030D-6E8A-4147-A177-3AD203B41FA5}">
                      <a16:colId xmlns:a16="http://schemas.microsoft.com/office/drawing/2014/main" val="3257941927"/>
                    </a:ext>
                  </a:extLst>
                </a:gridCol>
                <a:gridCol w="2710359">
                  <a:extLst>
                    <a:ext uri="{9D8B030D-6E8A-4147-A177-3AD203B41FA5}">
                      <a16:colId xmlns:a16="http://schemas.microsoft.com/office/drawing/2014/main" val="239779228"/>
                    </a:ext>
                  </a:extLst>
                </a:gridCol>
                <a:gridCol w="1882435">
                  <a:extLst>
                    <a:ext uri="{9D8B030D-6E8A-4147-A177-3AD203B41FA5}">
                      <a16:colId xmlns:a16="http://schemas.microsoft.com/office/drawing/2014/main" val="659263260"/>
                    </a:ext>
                  </a:extLst>
                </a:gridCol>
                <a:gridCol w="2296397">
                  <a:extLst>
                    <a:ext uri="{9D8B030D-6E8A-4147-A177-3AD203B41FA5}">
                      <a16:colId xmlns:a16="http://schemas.microsoft.com/office/drawing/2014/main" val="612919881"/>
                    </a:ext>
                  </a:extLst>
                </a:gridCol>
                <a:gridCol w="2296397">
                  <a:extLst>
                    <a:ext uri="{9D8B030D-6E8A-4147-A177-3AD203B41FA5}">
                      <a16:colId xmlns:a16="http://schemas.microsoft.com/office/drawing/2014/main" val="536716740"/>
                    </a:ext>
                  </a:extLst>
                </a:gridCol>
              </a:tblGrid>
              <a:tr h="5165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Licence Type can view / access content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10345"/>
                  </a:ext>
                </a:extLst>
              </a:tr>
              <a:tr h="106325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Licence Type creating content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Premium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Premium Per Capacity user (no named licence)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205880"/>
                  </a:ext>
                </a:extLst>
              </a:tr>
              <a:tr h="897240">
                <a:tc rowSpan="3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Create content with this licence in a workspace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67167"/>
                  </a:ext>
                </a:extLst>
              </a:tr>
              <a:tr h="8972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Premium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i="1" dirty="0">
                          <a:solidFill>
                            <a:srgbClr val="FF0066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977724"/>
                  </a:ext>
                </a:extLst>
              </a:tr>
              <a:tr h="8972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Premium Per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49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0097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</a:t>
            </a:r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 account</a:t>
            </a: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A83A4-5AE6-55C6-BE8A-1AEDCE612C55}"/>
              </a:ext>
            </a:extLst>
          </p:cNvPr>
          <p:cNvGrpSpPr/>
          <p:nvPr/>
        </p:nvGrpSpPr>
        <p:grpSpPr>
          <a:xfrm>
            <a:off x="4293247" y="4892419"/>
            <a:ext cx="1131668" cy="1766917"/>
            <a:chOff x="435905" y="2805112"/>
            <a:chExt cx="1131668" cy="1766917"/>
          </a:xfrm>
        </p:grpSpPr>
        <p:pic>
          <p:nvPicPr>
            <p:cNvPr id="3" name="Graphic 3" descr="Man outline">
              <a:extLst>
                <a:ext uri="{FF2B5EF4-FFF2-40B4-BE49-F238E27FC236}">
                  <a16:creationId xmlns:a16="http://schemas.microsoft.com/office/drawing/2014/main" id="{3125D250-BCC1-F890-E8D2-04418297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2805112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1705D-6A85-D0CA-DF4E-56844229670A}"/>
                </a:ext>
              </a:extLst>
            </p:cNvPr>
            <p:cNvSpPr txBox="1"/>
            <p:nvPr/>
          </p:nvSpPr>
          <p:spPr>
            <a:xfrm>
              <a:off x="435905" y="3741032"/>
              <a:ext cx="1131668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2279956" y="2901566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dirty="0"/>
                <a:t>Free</a:t>
              </a:r>
              <a:endParaRPr lang="en-GB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5101CD-5577-592C-17DC-7EFC70ABA72A}"/>
              </a:ext>
            </a:extLst>
          </p:cNvPr>
          <p:cNvCxnSpPr>
            <a:cxnSpLocks/>
          </p:cNvCxnSpPr>
          <p:nvPr/>
        </p:nvCxnSpPr>
        <p:spPr>
          <a:xfrm flipV="1">
            <a:off x="4973803" y="2201637"/>
            <a:ext cx="1696936" cy="28900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134A5-BAA6-CBEE-0326-20236B9A0002}"/>
              </a:ext>
            </a:extLst>
          </p:cNvPr>
          <p:cNvGrpSpPr/>
          <p:nvPr/>
        </p:nvGrpSpPr>
        <p:grpSpPr>
          <a:xfrm>
            <a:off x="3226900" y="1003333"/>
            <a:ext cx="3493806" cy="2416635"/>
            <a:chOff x="1790600" y="1636178"/>
            <a:chExt cx="4011213" cy="22939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A10C9C-DFA3-B1FE-660E-5A65ABDE4CF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90600" y="1636178"/>
              <a:ext cx="4011213" cy="229392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No sign with solid fill">
              <a:extLst>
                <a:ext uri="{FF2B5EF4-FFF2-40B4-BE49-F238E27FC236}">
                  <a16:creationId xmlns:a16="http://schemas.microsoft.com/office/drawing/2014/main" id="{086E08B6-E0FA-920A-14EC-1639444BD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4178" y="2316436"/>
              <a:ext cx="1058016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91FE64C3-2059-38BD-8881-64705C50C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9093" y="33788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1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person, indoor, table, sitting&#10;&#10;Description automatically generated">
            <a:extLst>
              <a:ext uri="{FF2B5EF4-FFF2-40B4-BE49-F238E27FC236}">
                <a16:creationId xmlns:a16="http://schemas.microsoft.com/office/drawing/2014/main" id="{7294D441-0462-42D0-BFC2-8093EA553A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55C5C-FD55-4FC0-AE22-FADEF0393F23}"/>
              </a:ext>
            </a:extLst>
          </p:cNvPr>
          <p:cNvSpPr txBox="1"/>
          <p:nvPr/>
        </p:nvSpPr>
        <p:spPr>
          <a:xfrm>
            <a:off x="9311083" y="6657945"/>
            <a:ext cx="28809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mennoknight.wordpress.com/page/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075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PPU</a:t>
            </a:r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 account</a:t>
            </a: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2279956" y="2901566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dirty="0"/>
                <a:t>Free</a:t>
              </a:r>
              <a:endParaRPr lang="en-GB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  <a:endPara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134A5-BAA6-CBEE-0326-20236B9A0002}"/>
              </a:ext>
            </a:extLst>
          </p:cNvPr>
          <p:cNvGrpSpPr/>
          <p:nvPr/>
        </p:nvGrpSpPr>
        <p:grpSpPr>
          <a:xfrm>
            <a:off x="3226900" y="1003333"/>
            <a:ext cx="3493806" cy="2416635"/>
            <a:chOff x="1790600" y="1636178"/>
            <a:chExt cx="4011213" cy="22939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A10C9C-DFA3-B1FE-660E-5A65ABDE4CF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1790600" y="1636178"/>
              <a:ext cx="4011213" cy="229392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No sign with solid fill">
              <a:extLst>
                <a:ext uri="{FF2B5EF4-FFF2-40B4-BE49-F238E27FC236}">
                  <a16:creationId xmlns:a16="http://schemas.microsoft.com/office/drawing/2014/main" id="{086E08B6-E0FA-920A-14EC-1639444BD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4178" y="2316436"/>
              <a:ext cx="1058016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0F5AB8-8F0F-41AD-A795-9808B472F541}"/>
              </a:ext>
            </a:extLst>
          </p:cNvPr>
          <p:cNvGrpSpPr/>
          <p:nvPr/>
        </p:nvGrpSpPr>
        <p:grpSpPr>
          <a:xfrm>
            <a:off x="4379208" y="2201637"/>
            <a:ext cx="2291531" cy="4457222"/>
            <a:chOff x="4379208" y="2201637"/>
            <a:chExt cx="2291531" cy="44572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1A83A4-5AE6-55C6-BE8A-1AEDCE612C55}"/>
                </a:ext>
              </a:extLst>
            </p:cNvPr>
            <p:cNvGrpSpPr/>
            <p:nvPr/>
          </p:nvGrpSpPr>
          <p:grpSpPr>
            <a:xfrm>
              <a:off x="4379208" y="4891942"/>
              <a:ext cx="1131668" cy="1766917"/>
              <a:chOff x="435905" y="2805112"/>
              <a:chExt cx="1131668" cy="1766917"/>
            </a:xfrm>
          </p:grpSpPr>
          <p:pic>
            <p:nvPicPr>
              <p:cNvPr id="3" name="Graphic 3" descr="Man outline">
                <a:extLst>
                  <a:ext uri="{FF2B5EF4-FFF2-40B4-BE49-F238E27FC236}">
                    <a16:creationId xmlns:a16="http://schemas.microsoft.com/office/drawing/2014/main" id="{3125D250-BCC1-F890-E8D2-044182978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6972" y="280511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A1705D-6A85-D0CA-DF4E-56844229670A}"/>
                  </a:ext>
                </a:extLst>
              </p:cNvPr>
              <p:cNvSpPr txBox="1"/>
              <p:nvPr/>
            </p:nvSpPr>
            <p:spPr>
              <a:xfrm>
                <a:off x="435905" y="3741032"/>
                <a:ext cx="1131668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GB" sz="48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5101CD-5577-592C-17DC-7EFC70ABA72A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4937475" y="2201637"/>
              <a:ext cx="1733264" cy="26903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No sign with solid fill">
              <a:extLst>
                <a:ext uri="{FF2B5EF4-FFF2-40B4-BE49-F238E27FC236}">
                  <a16:creationId xmlns:a16="http://schemas.microsoft.com/office/drawing/2014/main" id="{A246C52C-FC4F-42EB-97FB-356E2969A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13410" y="3065132"/>
              <a:ext cx="921542" cy="963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69393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955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27380192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necklace&#10;&#10;Description automatically generated">
            <a:extLst>
              <a:ext uri="{FF2B5EF4-FFF2-40B4-BE49-F238E27FC236}">
                <a16:creationId xmlns:a16="http://schemas.microsoft.com/office/drawing/2014/main" id="{15715A77-6CEA-4505-AE66-B80ECF915B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6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4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B051F24-88B8-4F14-9CF9-CFD673487A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75730" y="643467"/>
            <a:ext cx="6440539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888A7-E5F8-40EB-A0DB-BD8A43FC7FA5}"/>
              </a:ext>
            </a:extLst>
          </p:cNvPr>
          <p:cNvSpPr txBox="1"/>
          <p:nvPr/>
        </p:nvSpPr>
        <p:spPr>
          <a:xfrm>
            <a:off x="6606873" y="6014478"/>
            <a:ext cx="270939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en.wikipedia.org/wiki/1st_Armoured_Infantry_Brigade_(United_Kingdom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516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Email - Office 365 | Information Technology Services ...">
            <a:extLst>
              <a:ext uri="{FF2B5EF4-FFF2-40B4-BE49-F238E27FC236}">
                <a16:creationId xmlns:a16="http://schemas.microsoft.com/office/drawing/2014/main" id="{2DE75F16-A7A9-4035-B02B-37D99B89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534" y="604757"/>
            <a:ext cx="7498616" cy="579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4062D4-3725-4854-8CCC-C13A9CC6884C}"/>
              </a:ext>
            </a:extLst>
          </p:cNvPr>
          <p:cNvSpPr/>
          <p:nvPr/>
        </p:nvSpPr>
        <p:spPr>
          <a:xfrm>
            <a:off x="8168442" y="2003854"/>
            <a:ext cx="3703319" cy="2085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EM- SKU</a:t>
            </a:r>
            <a:endParaRPr lang="en-US" sz="7200" cap="all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3239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455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Online Look &amp; Feel Settings - Modern Navigation ...">
            <a:extLst>
              <a:ext uri="{FF2B5EF4-FFF2-40B4-BE49-F238E27FC236}">
                <a16:creationId xmlns:a16="http://schemas.microsoft.com/office/drawing/2014/main" id="{7132C554-6CB2-4D34-8A17-B751B96E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5260" y="0"/>
            <a:ext cx="8970030" cy="32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Teams is Now Free. Here’s Why That’s Great News.">
            <a:extLst>
              <a:ext uri="{FF2B5EF4-FFF2-40B4-BE49-F238E27FC236}">
                <a16:creationId xmlns:a16="http://schemas.microsoft.com/office/drawing/2014/main" id="{BC74A8C4-7263-47B1-AF5C-FA5BDBA2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313" y="4324350"/>
            <a:ext cx="103219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Power BI - YouTube">
            <a:extLst>
              <a:ext uri="{FF2B5EF4-FFF2-40B4-BE49-F238E27FC236}">
                <a16:creationId xmlns:a16="http://schemas.microsoft.com/office/drawing/2014/main" id="{C219547D-9E2D-4D98-84B6-2FE8DDB33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151" y="2476499"/>
            <a:ext cx="254824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581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A3E36-56E9-46C4-A70F-AE65E034ED8E}"/>
              </a:ext>
            </a:extLst>
          </p:cNvPr>
          <p:cNvSpPr/>
          <p:nvPr/>
        </p:nvSpPr>
        <p:spPr>
          <a:xfrm>
            <a:off x="-9505" y="5495062"/>
            <a:ext cx="12191980" cy="13542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Within an organization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(Office 365 tenant)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05758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38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erson, photo, front&#10;&#10;Description automatically generated">
            <a:extLst>
              <a:ext uri="{FF2B5EF4-FFF2-40B4-BE49-F238E27FC236}">
                <a16:creationId xmlns:a16="http://schemas.microsoft.com/office/drawing/2014/main" id="{A3C71C29-FAF4-45AB-941B-20DA591CA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693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E00A558C-3ED1-42DB-B668-1BB643768A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BDB66646-A262-4C7E-A4B3-B016FDE0A419}"/>
              </a:ext>
            </a:extLst>
          </p:cNvPr>
          <p:cNvSpPr/>
          <p:nvPr/>
        </p:nvSpPr>
        <p:spPr>
          <a:xfrm>
            <a:off x="2286001" y="21"/>
            <a:ext cx="7058024" cy="685797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4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40AD36-BD7D-4E3E-A691-470F659DD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771269"/>
              </p:ext>
            </p:extLst>
          </p:nvPr>
        </p:nvGraphicFramePr>
        <p:xfrm>
          <a:off x="477012" y="480060"/>
          <a:ext cx="11237975" cy="395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897">
                  <a:extLst>
                    <a:ext uri="{9D8B030D-6E8A-4147-A177-3AD203B41FA5}">
                      <a16:colId xmlns:a16="http://schemas.microsoft.com/office/drawing/2014/main" val="500493816"/>
                    </a:ext>
                  </a:extLst>
                </a:gridCol>
                <a:gridCol w="1877318">
                  <a:extLst>
                    <a:ext uri="{9D8B030D-6E8A-4147-A177-3AD203B41FA5}">
                      <a16:colId xmlns:a16="http://schemas.microsoft.com/office/drawing/2014/main" val="25241956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26495706"/>
                    </a:ext>
                  </a:extLst>
                </a:gridCol>
                <a:gridCol w="1700197">
                  <a:extLst>
                    <a:ext uri="{9D8B030D-6E8A-4147-A177-3AD203B41FA5}">
                      <a16:colId xmlns:a16="http://schemas.microsoft.com/office/drawing/2014/main" val="2312714990"/>
                    </a:ext>
                  </a:extLst>
                </a:gridCol>
                <a:gridCol w="1696997">
                  <a:extLst>
                    <a:ext uri="{9D8B030D-6E8A-4147-A177-3AD203B41FA5}">
                      <a16:colId xmlns:a16="http://schemas.microsoft.com/office/drawing/2014/main" val="3118750902"/>
                    </a:ext>
                  </a:extLst>
                </a:gridCol>
                <a:gridCol w="1618844">
                  <a:extLst>
                    <a:ext uri="{9D8B030D-6E8A-4147-A177-3AD203B41FA5}">
                      <a16:colId xmlns:a16="http://schemas.microsoft.com/office/drawing/2014/main" val="3583175726"/>
                    </a:ext>
                  </a:extLst>
                </a:gridCol>
                <a:gridCol w="1641172">
                  <a:extLst>
                    <a:ext uri="{9D8B030D-6E8A-4147-A177-3AD203B41FA5}">
                      <a16:colId xmlns:a16="http://schemas.microsoft.com/office/drawing/2014/main" val="955554900"/>
                    </a:ext>
                  </a:extLst>
                </a:gridCol>
              </a:tblGrid>
              <a:tr h="1036337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Dedicated</a:t>
                      </a:r>
                      <a:br>
                        <a:rPr lang="en-GB" sz="2000"/>
                      </a:br>
                      <a:r>
                        <a:rPr lang="en-GB" sz="2000"/>
                        <a:t>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Cost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Annual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69025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EM1</a:t>
                      </a:r>
                      <a:r>
                        <a:rPr lang="en-GB" sz="3600" b="1" i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1-300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Approx. £470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£5.6k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08653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EM2</a:t>
                      </a:r>
                      <a:r>
                        <a:rPr lang="en-GB" sz="3600" b="1" i="1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301-600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Approx. £935</a:t>
                      </a:r>
                      <a:endParaRPr lang="en-GB" sz="2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/>
                        <a:t>£11.2k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37360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EM3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601-1200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£1,881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£22.5k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049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C5ABE27-451D-4C84-8BB9-F38A11FF741A}"/>
              </a:ext>
            </a:extLst>
          </p:cNvPr>
          <p:cNvSpPr/>
          <p:nvPr/>
        </p:nvSpPr>
        <p:spPr>
          <a:xfrm>
            <a:off x="477012" y="4759300"/>
            <a:ext cx="11243474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0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en-US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Thes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products are only available to volume license customers only, contact Microsoft to confirm pricing only shown for guidance.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411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What is Office 365? - Office 365 Consultants in London and ...">
            <a:extLst>
              <a:ext uri="{FF2B5EF4-FFF2-40B4-BE49-F238E27FC236}">
                <a16:creationId xmlns:a16="http://schemas.microsoft.com/office/drawing/2014/main" id="{E7288F23-2FCA-4A8B-B7B2-777325DB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057149"/>
            <a:ext cx="10905066" cy="47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5D53F78-2859-46C6-B6F8-1AF70DCC820C}"/>
              </a:ext>
            </a:extLst>
          </p:cNvPr>
          <p:cNvSpPr/>
          <p:nvPr/>
        </p:nvSpPr>
        <p:spPr>
          <a:xfrm rot="10800000">
            <a:off x="4977194" y="4569396"/>
            <a:ext cx="2047875" cy="82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317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3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ake, object, table, chocolate&#10;&#10;Description automatically generated">
            <a:extLst>
              <a:ext uri="{FF2B5EF4-FFF2-40B4-BE49-F238E27FC236}">
                <a16:creationId xmlns:a16="http://schemas.microsoft.com/office/drawing/2014/main" id="{5FBEE45D-A833-426F-A2EC-3AB68C952F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7574" y="643467"/>
            <a:ext cx="4456852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FCFC6-5858-4EAD-A0FA-C8B8E7CA69E1}"/>
              </a:ext>
            </a:extLst>
          </p:cNvPr>
          <p:cNvSpPr txBox="1"/>
          <p:nvPr/>
        </p:nvSpPr>
        <p:spPr>
          <a:xfrm>
            <a:off x="5454731" y="6014478"/>
            <a:ext cx="28696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www.v1engineering.com/2-year-anniversar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542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A7D9D725-25D6-4586-9EF0-39623C11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38430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7149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20008209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indoor, computer, computer&#10;&#10;Description automatically generated">
            <a:extLst>
              <a:ext uri="{FF2B5EF4-FFF2-40B4-BE49-F238E27FC236}">
                <a16:creationId xmlns:a16="http://schemas.microsoft.com/office/drawing/2014/main" id="{A55424F3-6BEA-461D-8759-5BCB138170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248" y="0"/>
            <a:ext cx="10273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26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road, grass, sitting&#10;&#10;Description automatically generated">
            <a:extLst>
              <a:ext uri="{FF2B5EF4-FFF2-40B4-BE49-F238E27FC236}">
                <a16:creationId xmlns:a16="http://schemas.microsoft.com/office/drawing/2014/main" id="{36D55B6A-FC09-4347-8CBF-9942116FB4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4198" y="0"/>
            <a:ext cx="10743603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74E64D-9051-4973-BBC7-362DA95CF13F}"/>
              </a:ext>
            </a:extLst>
          </p:cNvPr>
          <p:cNvSpPr txBox="1"/>
          <p:nvPr/>
        </p:nvSpPr>
        <p:spPr>
          <a:xfrm>
            <a:off x="724198" y="6858000"/>
            <a:ext cx="10743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ggwash.org/view/33634/here-are-four-ways-to-make-parking-meters-on-the-national-mall-a-success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8693703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1EF10E-8E34-4248-9ED5-2FD3606B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6075" y="673100"/>
            <a:ext cx="5080000" cy="375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F9971-451E-4EE9-AB02-565A9308467D}"/>
              </a:ext>
            </a:extLst>
          </p:cNvPr>
          <p:cNvSpPr/>
          <p:nvPr/>
        </p:nvSpPr>
        <p:spPr>
          <a:xfrm>
            <a:off x="6283604" y="1829425"/>
            <a:ext cx="417774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8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£0.00</a:t>
            </a:r>
            <a:endParaRPr 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9CAD4-108F-44B6-B6BA-C94CD493C2EB}"/>
              </a:ext>
            </a:extLst>
          </p:cNvPr>
          <p:cNvSpPr txBox="1"/>
          <p:nvPr/>
        </p:nvSpPr>
        <p:spPr>
          <a:xfrm>
            <a:off x="0" y="638243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https://azure.microsoft.com/en-us/pricing/details/power-bi-embedded/</a:t>
            </a:r>
            <a:endParaRPr lang="en-GB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FDA8A-614C-4C43-96D0-DBC50E07E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762" y="5102567"/>
            <a:ext cx="5790476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118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Down 1">
            <a:extLst>
              <a:ext uri="{FF2B5EF4-FFF2-40B4-BE49-F238E27FC236}">
                <a16:creationId xmlns:a16="http://schemas.microsoft.com/office/drawing/2014/main" id="{C13AD832-78CF-4F9A-BDE7-BD5D464A1091}"/>
              </a:ext>
            </a:extLst>
          </p:cNvPr>
          <p:cNvSpPr/>
          <p:nvPr/>
        </p:nvSpPr>
        <p:spPr>
          <a:xfrm rot="10800000">
            <a:off x="1600200" y="561973"/>
            <a:ext cx="2200274" cy="4914902"/>
          </a:xfrm>
          <a:prstGeom prst="downArrow">
            <a:avLst>
              <a:gd name="adj1" fmla="val 259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552116A-D029-417A-B7DE-EABC985C04F3}"/>
              </a:ext>
            </a:extLst>
          </p:cNvPr>
          <p:cNvSpPr/>
          <p:nvPr/>
        </p:nvSpPr>
        <p:spPr>
          <a:xfrm>
            <a:off x="8458203" y="561972"/>
            <a:ext cx="2200274" cy="4914903"/>
          </a:xfrm>
          <a:prstGeom prst="downArrow">
            <a:avLst>
              <a:gd name="adj1" fmla="val 259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E0B428-2249-478E-809A-B214635D1F2E}"/>
              </a:ext>
            </a:extLst>
          </p:cNvPr>
          <p:cNvSpPr/>
          <p:nvPr/>
        </p:nvSpPr>
        <p:spPr>
          <a:xfrm>
            <a:off x="1103762" y="5748635"/>
            <a:ext cx="2993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Scale 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EFEBD0-1959-4D2F-B602-B93B3B527D2A}"/>
              </a:ext>
            </a:extLst>
          </p:cNvPr>
          <p:cNvSpPr/>
          <p:nvPr/>
        </p:nvSpPr>
        <p:spPr>
          <a:xfrm>
            <a:off x="7422967" y="5767685"/>
            <a:ext cx="4108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Scale Down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51D5F-4F08-4BE6-8D1A-07E0EB4FCA7F}"/>
              </a:ext>
            </a:extLst>
          </p:cNvPr>
          <p:cNvSpPr/>
          <p:nvPr/>
        </p:nvSpPr>
        <p:spPr>
          <a:xfrm>
            <a:off x="3733798" y="-224028"/>
            <a:ext cx="1828801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£</a:t>
            </a:r>
            <a:endParaRPr lang="en-US" sz="166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3" name="Graphic 12" descr="Full battery">
            <a:extLst>
              <a:ext uri="{FF2B5EF4-FFF2-40B4-BE49-F238E27FC236}">
                <a16:creationId xmlns:a16="http://schemas.microsoft.com/office/drawing/2014/main" id="{599B06CB-5E02-4121-BEC6-2F319517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62" y="0"/>
            <a:ext cx="1828800" cy="1828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FA7D85-F1B6-45DB-BD21-A8F288600203}"/>
              </a:ext>
            </a:extLst>
          </p:cNvPr>
          <p:cNvSpPr/>
          <p:nvPr/>
        </p:nvSpPr>
        <p:spPr>
          <a:xfrm>
            <a:off x="10144124" y="5169278"/>
            <a:ext cx="11833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£</a:t>
            </a:r>
            <a:endParaRPr lang="en-US" sz="32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7" name="Graphic 16" descr="Full battery">
            <a:extLst>
              <a:ext uri="{FF2B5EF4-FFF2-40B4-BE49-F238E27FC236}">
                <a16:creationId xmlns:a16="http://schemas.microsoft.com/office/drawing/2014/main" id="{FB0B6F7C-7F8A-4A85-9657-B54202FDEF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6" y="5119503"/>
            <a:ext cx="600557" cy="6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35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clouds in the sky&#10;&#10;Description automatically generated">
            <a:extLst>
              <a:ext uri="{FF2B5EF4-FFF2-40B4-BE49-F238E27FC236}">
                <a16:creationId xmlns:a16="http://schemas.microsoft.com/office/drawing/2014/main" id="{1475E400-0071-403C-B15E-EE62D70321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7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02172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244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0EABE0-7028-4500-BC03-ADA1E80C8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611"/>
              </p:ext>
            </p:extLst>
          </p:nvPr>
        </p:nvGraphicFramePr>
        <p:xfrm>
          <a:off x="477012" y="480060"/>
          <a:ext cx="11237977" cy="5920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019">
                  <a:extLst>
                    <a:ext uri="{9D8B030D-6E8A-4147-A177-3AD203B41FA5}">
                      <a16:colId xmlns:a16="http://schemas.microsoft.com/office/drawing/2014/main" val="133904255"/>
                    </a:ext>
                  </a:extLst>
                </a:gridCol>
                <a:gridCol w="2501489">
                  <a:extLst>
                    <a:ext uri="{9D8B030D-6E8A-4147-A177-3AD203B41FA5}">
                      <a16:colId xmlns:a16="http://schemas.microsoft.com/office/drawing/2014/main" val="364249421"/>
                    </a:ext>
                  </a:extLst>
                </a:gridCol>
                <a:gridCol w="1363687">
                  <a:extLst>
                    <a:ext uri="{9D8B030D-6E8A-4147-A177-3AD203B41FA5}">
                      <a16:colId xmlns:a16="http://schemas.microsoft.com/office/drawing/2014/main" val="1963679846"/>
                    </a:ext>
                  </a:extLst>
                </a:gridCol>
                <a:gridCol w="1655906">
                  <a:extLst>
                    <a:ext uri="{9D8B030D-6E8A-4147-A177-3AD203B41FA5}">
                      <a16:colId xmlns:a16="http://schemas.microsoft.com/office/drawing/2014/main" val="2530956506"/>
                    </a:ext>
                  </a:extLst>
                </a:gridCol>
                <a:gridCol w="2579875">
                  <a:extLst>
                    <a:ext uri="{9D8B030D-6E8A-4147-A177-3AD203B41FA5}">
                      <a16:colId xmlns:a16="http://schemas.microsoft.com/office/drawing/2014/main" val="2644930426"/>
                    </a:ext>
                  </a:extLst>
                </a:gridCol>
                <a:gridCol w="1873001">
                  <a:extLst>
                    <a:ext uri="{9D8B030D-6E8A-4147-A177-3AD203B41FA5}">
                      <a16:colId xmlns:a16="http://schemas.microsoft.com/office/drawing/2014/main" val="3188422596"/>
                    </a:ext>
                  </a:extLst>
                </a:gridCol>
              </a:tblGrid>
              <a:tr h="978125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Dedicated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Cost per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882904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1-300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£0.819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03638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301-600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£1.631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25055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601-1,200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£3.269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250157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1,201-2,400</a:t>
                      </a:r>
                      <a:endParaRPr lang="en-GB" sz="3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£6.545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67375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2,401-4,800</a:t>
                      </a:r>
                      <a:endParaRPr lang="en-GB" sz="32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£13.097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553857"/>
                  </a:ext>
                </a:extLst>
              </a:tr>
              <a:tr h="823769"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4,801-9,600</a:t>
                      </a:r>
                      <a:endParaRPr lang="en-GB" sz="32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i="0" dirty="0"/>
                        <a:t>£26.200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266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8191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Online Look &amp; Feel Settings - Modern Navigation ...">
            <a:extLst>
              <a:ext uri="{FF2B5EF4-FFF2-40B4-BE49-F238E27FC236}">
                <a16:creationId xmlns:a16="http://schemas.microsoft.com/office/drawing/2014/main" id="{7132C554-6CB2-4D34-8A17-B751B96E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5260" y="0"/>
            <a:ext cx="8970030" cy="32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Teams is Now Free. Here’s Why That’s Great News.">
            <a:extLst>
              <a:ext uri="{FF2B5EF4-FFF2-40B4-BE49-F238E27FC236}">
                <a16:creationId xmlns:a16="http://schemas.microsoft.com/office/drawing/2014/main" id="{BC74A8C4-7263-47B1-AF5C-FA5BDBA2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313" y="4324350"/>
            <a:ext cx="103219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Power BI - YouTube">
            <a:extLst>
              <a:ext uri="{FF2B5EF4-FFF2-40B4-BE49-F238E27FC236}">
                <a16:creationId xmlns:a16="http://schemas.microsoft.com/office/drawing/2014/main" id="{C219547D-9E2D-4D98-84B6-2FE8DDB33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151" y="2476499"/>
            <a:ext cx="254824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4856E24C-A641-471B-990D-BAE892EC1497}"/>
              </a:ext>
            </a:extLst>
          </p:cNvPr>
          <p:cNvSpPr/>
          <p:nvPr/>
        </p:nvSpPr>
        <p:spPr>
          <a:xfrm>
            <a:off x="2286001" y="21"/>
            <a:ext cx="7058024" cy="6857979"/>
          </a:xfrm>
          <a:prstGeom prst="noSmoking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9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EE4C7F9B-6D49-4CE6-A342-8EA50211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8717" y="231775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FB71C3-4902-4245-BC8E-A80D354411C5}"/>
              </a:ext>
            </a:extLst>
          </p:cNvPr>
          <p:cNvSpPr/>
          <p:nvPr/>
        </p:nvSpPr>
        <p:spPr>
          <a:xfrm>
            <a:off x="147697" y="547985"/>
            <a:ext cx="11610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only purchase via Azure Portal</a:t>
            </a:r>
          </a:p>
        </p:txBody>
      </p:sp>
    </p:spTree>
    <p:extLst>
      <p:ext uri="{BB962C8B-B14F-4D97-AF65-F5344CB8AC3E}">
        <p14:creationId xmlns:p14="http://schemas.microsoft.com/office/powerpoint/2010/main" val="41883704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, sign, outdoor, yellow&#10;&#10;Description automatically generated">
            <a:extLst>
              <a:ext uri="{FF2B5EF4-FFF2-40B4-BE49-F238E27FC236}">
                <a16:creationId xmlns:a16="http://schemas.microsoft.com/office/drawing/2014/main" id="{0127D8C1-ABD3-45DE-9ED1-472F0802F1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988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 BI Embedded A">
            <a:extLst>
              <a:ext uri="{FF2B5EF4-FFF2-40B4-BE49-F238E27FC236}">
                <a16:creationId xmlns:a16="http://schemas.microsoft.com/office/drawing/2014/main" id="{4FFF1B0C-B8E2-4915-A8D6-60DF07EA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0628" y="1474763"/>
            <a:ext cx="8970741" cy="390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1305F-5F3E-4A1D-97C9-805A7F4C4987}"/>
              </a:ext>
            </a:extLst>
          </p:cNvPr>
          <p:cNvSpPr txBox="1"/>
          <p:nvPr/>
        </p:nvSpPr>
        <p:spPr>
          <a:xfrm>
            <a:off x="4337639" y="176981"/>
            <a:ext cx="35167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 "App owns data"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D1099-9D17-4E73-8C0C-CCB0CF92E10C}"/>
              </a:ext>
            </a:extLst>
          </p:cNvPr>
          <p:cNvSpPr txBox="1"/>
          <p:nvPr/>
        </p:nvSpPr>
        <p:spPr>
          <a:xfrm>
            <a:off x="0" y="649635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effectLst/>
                <a:latin typeface="-apple-system"/>
                <a:hlinkClick r:id="rId4"/>
              </a:rPr>
              <a:t>https://www.bluegranite.com/blog/choosing-between-pbi-premium-or-embedded</a:t>
            </a:r>
            <a:endParaRPr lang="en-GB" b="0" i="0" u="none" strike="noStrike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934029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outdoor, floor, yellow&#10;&#10;Description automatically generated">
            <a:extLst>
              <a:ext uri="{FF2B5EF4-FFF2-40B4-BE49-F238E27FC236}">
                <a16:creationId xmlns:a16="http://schemas.microsoft.com/office/drawing/2014/main" id="{280A3DDB-1A28-55A3-A29B-7FA074DBAD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825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6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2829982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E3D5184F-1049-42C1-A303-25A96D4D7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792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809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7756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20F2EC2B-EC51-D6C8-8658-3D1DB99729B7}"/>
              </a:ext>
            </a:extLst>
          </p:cNvPr>
          <p:cNvSpPr/>
          <p:nvPr/>
        </p:nvSpPr>
        <p:spPr>
          <a:xfrm>
            <a:off x="6670739" y="194469"/>
            <a:ext cx="3977595" cy="213632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Premium</a:t>
            </a:r>
            <a:endParaRPr lang="en-GB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</a:p>
          <a:p>
            <a:pPr algn="ctr"/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A83A4-5AE6-55C6-BE8A-1AEDCE612C55}"/>
              </a:ext>
            </a:extLst>
          </p:cNvPr>
          <p:cNvGrpSpPr/>
          <p:nvPr/>
        </p:nvGrpSpPr>
        <p:grpSpPr>
          <a:xfrm>
            <a:off x="2161466" y="2300911"/>
            <a:ext cx="1131668" cy="1766917"/>
            <a:chOff x="435905" y="2805112"/>
            <a:chExt cx="1131668" cy="1766917"/>
          </a:xfrm>
        </p:grpSpPr>
        <p:pic>
          <p:nvPicPr>
            <p:cNvPr id="3" name="Graphic 3" descr="Man outline">
              <a:extLst>
                <a:ext uri="{FF2B5EF4-FFF2-40B4-BE49-F238E27FC236}">
                  <a16:creationId xmlns:a16="http://schemas.microsoft.com/office/drawing/2014/main" id="{3125D250-BCC1-F890-E8D2-04418297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2805112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1705D-6A85-D0CA-DF4E-56844229670A}"/>
                </a:ext>
              </a:extLst>
            </p:cNvPr>
            <p:cNvSpPr txBox="1"/>
            <p:nvPr/>
          </p:nvSpPr>
          <p:spPr>
            <a:xfrm>
              <a:off x="435905" y="3741032"/>
              <a:ext cx="1131668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4BBD1F-20F4-BDFC-511C-33B0147062D0}"/>
              </a:ext>
            </a:extLst>
          </p:cNvPr>
          <p:cNvGrpSpPr/>
          <p:nvPr/>
        </p:nvGrpSpPr>
        <p:grpSpPr>
          <a:xfrm>
            <a:off x="1984485" y="4223770"/>
            <a:ext cx="1485630" cy="1745397"/>
            <a:chOff x="258924" y="4727971"/>
            <a:chExt cx="1485630" cy="1745397"/>
          </a:xfrm>
        </p:grpSpPr>
        <p:pic>
          <p:nvPicPr>
            <p:cNvPr id="5" name="Graphic 3" descr="Man outline">
              <a:extLst>
                <a:ext uri="{FF2B5EF4-FFF2-40B4-BE49-F238E27FC236}">
                  <a16:creationId xmlns:a16="http://schemas.microsoft.com/office/drawing/2014/main" id="{47699852-C2F8-FDB2-20E2-5E722484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972" y="472797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3E515D-52B2-EAEC-A0F4-EFF53EBCB115}"/>
                </a:ext>
              </a:extLst>
            </p:cNvPr>
            <p:cNvSpPr txBox="1"/>
            <p:nvPr/>
          </p:nvSpPr>
          <p:spPr>
            <a:xfrm>
              <a:off x="258924" y="5642371"/>
              <a:ext cx="148563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</a:rPr>
                <a:t>Free</a:t>
              </a:r>
              <a:endParaRPr lang="en-GB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6689C-98A6-D67E-09A7-D014EE67F7BD}"/>
              </a:ext>
            </a:extLst>
          </p:cNvPr>
          <p:cNvGrpSpPr/>
          <p:nvPr/>
        </p:nvGrpSpPr>
        <p:grpSpPr>
          <a:xfrm>
            <a:off x="8045905" y="4754712"/>
            <a:ext cx="1333491" cy="1733393"/>
            <a:chOff x="5901893" y="5125877"/>
            <a:chExt cx="1333491" cy="1733393"/>
          </a:xfrm>
        </p:grpSpPr>
        <p:pic>
          <p:nvPicPr>
            <p:cNvPr id="7" name="Graphic 3" descr="Man outline">
              <a:extLst>
                <a:ext uri="{FF2B5EF4-FFF2-40B4-BE49-F238E27FC236}">
                  <a16:creationId xmlns:a16="http://schemas.microsoft.com/office/drawing/2014/main" id="{E60E2490-FA63-CF65-204A-6A9A79D6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758" y="512587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D8773A-98A4-B5A8-708D-FDF357A7EB1D}"/>
                </a:ext>
              </a:extLst>
            </p:cNvPr>
            <p:cNvSpPr txBox="1"/>
            <p:nvPr/>
          </p:nvSpPr>
          <p:spPr>
            <a:xfrm>
              <a:off x="5901893" y="6028273"/>
              <a:ext cx="133349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48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PPU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5101CD-5577-592C-17DC-7EFC70ABA72A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 flipV="1">
            <a:off x="3176933" y="1262630"/>
            <a:ext cx="3493806" cy="14954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A10C9C-DFA3-B1FE-660E-5A65ABDE4CF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176933" y="2300911"/>
            <a:ext cx="3493806" cy="241663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3458F-B3A2-04CF-AD9C-6213BB21F95C}"/>
              </a:ext>
            </a:extLst>
          </p:cNvPr>
          <p:cNvGrpSpPr/>
          <p:nvPr/>
        </p:nvGrpSpPr>
        <p:grpSpPr>
          <a:xfrm>
            <a:off x="8168530" y="2201637"/>
            <a:ext cx="914400" cy="2565157"/>
            <a:chOff x="6469209" y="2693756"/>
            <a:chExt cx="914400" cy="25651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8832C2-229B-FC52-C421-FC0CD490DC90}"/>
                </a:ext>
              </a:extLst>
            </p:cNvPr>
            <p:cNvCxnSpPr>
              <a:cxnSpLocks/>
              <a:stCxn id="7" idx="0"/>
              <a:endCxn id="2" idx="2"/>
            </p:cNvCxnSpPr>
            <p:nvPr/>
          </p:nvCxnSpPr>
          <p:spPr>
            <a:xfrm flipV="1">
              <a:off x="6926409" y="2693756"/>
              <a:ext cx="7567" cy="25651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8557903-6CDC-1E32-05E1-F5DFAFE2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9209" y="3809184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91FE64C3-2059-38BD-8881-64705C50C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6636" y="1489607"/>
            <a:ext cx="914400" cy="91440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10B4AEB1-90CD-0238-7822-7DE6EF00D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0925" y="27796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58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truck, sky, transport&#10;&#10;Description automatically generated">
            <a:extLst>
              <a:ext uri="{FF2B5EF4-FFF2-40B4-BE49-F238E27FC236}">
                <a16:creationId xmlns:a16="http://schemas.microsoft.com/office/drawing/2014/main" id="{B7520458-B6EC-43C3-98E0-7A81EE0A8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919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i Icon - Coloring Picture for kids | 子供のぬりえHD品質">
            <a:extLst>
              <a:ext uri="{FF2B5EF4-FFF2-40B4-BE49-F238E27FC236}">
                <a16:creationId xmlns:a16="http://schemas.microsoft.com/office/drawing/2014/main" id="{356F3A3C-F1C0-4C41-8F86-2A3677F8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828845"/>
            <a:ext cx="5200309" cy="52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What Does XMLA Endpoints Mean for Power BI and How to Test ...">
            <a:extLst>
              <a:ext uri="{FF2B5EF4-FFF2-40B4-BE49-F238E27FC236}">
                <a16:creationId xmlns:a16="http://schemas.microsoft.com/office/drawing/2014/main" id="{FD29E396-BC07-4250-BEC6-1B0307DB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46824" y="1587370"/>
            <a:ext cx="5201708" cy="36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469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DE917-6631-4ED8-9A3E-4A7D6D892D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30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ky, grass, outdoor, sunset&#10;&#10;Description automatically generated">
            <a:extLst>
              <a:ext uri="{FF2B5EF4-FFF2-40B4-BE49-F238E27FC236}">
                <a16:creationId xmlns:a16="http://schemas.microsoft.com/office/drawing/2014/main" id="{65121219-932D-4E5B-A8A1-012F1C0EBD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09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ring on a keyboard&#10;&#10;Description automatically generated with medium confidence">
            <a:extLst>
              <a:ext uri="{FF2B5EF4-FFF2-40B4-BE49-F238E27FC236}">
                <a16:creationId xmlns:a16="http://schemas.microsoft.com/office/drawing/2014/main" id="{6184AD56-959F-4FD5-9D7E-6CF8D39DFA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36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0C97E5C-C165-417B-BBDE-6701E226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5D0E1C6-221C-4835-B0D4-24184F6B6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2D7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8F2782-0AD1-4AB6-BBB8-3BA1BB41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wer BI Data Security – Power BI Report Server | Data on ...">
            <a:extLst>
              <a:ext uri="{FF2B5EF4-FFF2-40B4-BE49-F238E27FC236}">
                <a16:creationId xmlns:a16="http://schemas.microsoft.com/office/drawing/2014/main" id="{EBD26A89-8E20-4AF1-9013-8C1FFC46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97621" y="1123527"/>
            <a:ext cx="6796753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18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4354500-878B-45D0-9C1E-1F14D6B5DD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CF2DA-E285-4B32-B9B5-87826F3052E8}"/>
              </a:ext>
            </a:extLst>
          </p:cNvPr>
          <p:cNvSpPr txBox="1"/>
          <p:nvPr/>
        </p:nvSpPr>
        <p:spPr>
          <a:xfrm>
            <a:off x="9482604" y="6657945"/>
            <a:ext cx="270939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://wondergressive.com/man-tries-to-commit-suicide-twice-on-the-way-to-work-ends-up-at-work-anywa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40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1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1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3" name="Rectangle 15">
            <a:extLst>
              <a:ext uri="{FF2B5EF4-FFF2-40B4-BE49-F238E27FC236}">
                <a16:creationId xmlns:a16="http://schemas.microsoft.com/office/drawing/2014/main" id="{A43B05A4-157F-403C-939A-ED1B6A0A0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5C4D62-5E08-4B3D-AE52-5C0C82C993E7}"/>
              </a:ext>
            </a:extLst>
          </p:cNvPr>
          <p:cNvSpPr/>
          <p:nvPr/>
        </p:nvSpPr>
        <p:spPr>
          <a:xfrm>
            <a:off x="581192" y="1507414"/>
            <a:ext cx="5120255" cy="3903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b="0" kern="1200" cap="all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Definition</a:t>
            </a:r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E8CCE107-A70B-4916-9A0B-751C70B9B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19">
            <a:extLst>
              <a:ext uri="{FF2B5EF4-FFF2-40B4-BE49-F238E27FC236}">
                <a16:creationId xmlns:a16="http://schemas.microsoft.com/office/drawing/2014/main" id="{9A925BC7-7CC5-4A0C-9B3D-8829EBF2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4244340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8889E-510B-4DE8-9AA4-9DF1B6E755A4}"/>
              </a:ext>
            </a:extLst>
          </p:cNvPr>
          <p:cNvSpPr/>
          <p:nvPr/>
        </p:nvSpPr>
        <p:spPr>
          <a:xfrm>
            <a:off x="6282639" y="1507415"/>
            <a:ext cx="5688710" cy="3903331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mall to </a:t>
            </a: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edium </a:t>
            </a:r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nterprise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Headcount &lt; 250 people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6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Turn over &lt;= £25 </a:t>
            </a:r>
            <a:r>
              <a:rPr lang="en-US" sz="36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million</a:t>
            </a:r>
            <a:endParaRPr lang="en-US" sz="360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21">
            <a:extLst>
              <a:ext uri="{FF2B5EF4-FFF2-40B4-BE49-F238E27FC236}">
                <a16:creationId xmlns:a16="http://schemas.microsoft.com/office/drawing/2014/main" id="{6E67D916-28C7-4965-BA3C-287FB857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FF95B-A5C3-4AD4-97AD-0F0D39D2001D}"/>
              </a:ext>
            </a:extLst>
          </p:cNvPr>
          <p:cNvSpPr txBox="1"/>
          <p:nvPr/>
        </p:nvSpPr>
        <p:spPr>
          <a:xfrm>
            <a:off x="0" y="647622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https://en.wikipedia.org/wiki/Small_and_medium-sized_enterprises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00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483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40AD36-BD7D-4E3E-A691-470F659DD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596816"/>
              </p:ext>
            </p:extLst>
          </p:nvPr>
        </p:nvGraphicFramePr>
        <p:xfrm>
          <a:off x="477012" y="480060"/>
          <a:ext cx="11237965" cy="5897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414">
                  <a:extLst>
                    <a:ext uri="{9D8B030D-6E8A-4147-A177-3AD203B41FA5}">
                      <a16:colId xmlns:a16="http://schemas.microsoft.com/office/drawing/2014/main" val="500493816"/>
                    </a:ext>
                  </a:extLst>
                </a:gridCol>
                <a:gridCol w="1215364">
                  <a:extLst>
                    <a:ext uri="{9D8B030D-6E8A-4147-A177-3AD203B41FA5}">
                      <a16:colId xmlns:a16="http://schemas.microsoft.com/office/drawing/2014/main" val="426495706"/>
                    </a:ext>
                  </a:extLst>
                </a:gridCol>
                <a:gridCol w="1227114">
                  <a:extLst>
                    <a:ext uri="{9D8B030D-6E8A-4147-A177-3AD203B41FA5}">
                      <a16:colId xmlns:a16="http://schemas.microsoft.com/office/drawing/2014/main" val="2312714990"/>
                    </a:ext>
                  </a:extLst>
                </a:gridCol>
                <a:gridCol w="1484415">
                  <a:extLst>
                    <a:ext uri="{9D8B030D-6E8A-4147-A177-3AD203B41FA5}">
                      <a16:colId xmlns:a16="http://schemas.microsoft.com/office/drawing/2014/main" val="3085736272"/>
                    </a:ext>
                  </a:extLst>
                </a:gridCol>
                <a:gridCol w="1395350">
                  <a:extLst>
                    <a:ext uri="{9D8B030D-6E8A-4147-A177-3AD203B41FA5}">
                      <a16:colId xmlns:a16="http://schemas.microsoft.com/office/drawing/2014/main" val="590834320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3118750902"/>
                    </a:ext>
                  </a:extLst>
                </a:gridCol>
                <a:gridCol w="1592430">
                  <a:extLst>
                    <a:ext uri="{9D8B030D-6E8A-4147-A177-3AD203B41FA5}">
                      <a16:colId xmlns:a16="http://schemas.microsoft.com/office/drawing/2014/main" val="3583175726"/>
                    </a:ext>
                  </a:extLst>
                </a:gridCol>
                <a:gridCol w="1356307">
                  <a:extLst>
                    <a:ext uri="{9D8B030D-6E8A-4147-A177-3AD203B41FA5}">
                      <a16:colId xmlns:a16="http://schemas.microsoft.com/office/drawing/2014/main" val="955554900"/>
                    </a:ext>
                  </a:extLst>
                </a:gridCol>
              </a:tblGrid>
              <a:tr h="1036337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Virtual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Backend</a:t>
                      </a:r>
                      <a:br>
                        <a:rPr lang="en-GB" sz="2000"/>
                      </a:br>
                      <a:r>
                        <a:rPr lang="en-GB" sz="200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Frontend</a:t>
                      </a:r>
                      <a:br>
                        <a:rPr lang="en-GB" sz="2000"/>
                      </a:br>
                      <a:r>
                        <a:rPr lang="en-GB" sz="200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Peak Renders /Hr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Cost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Annual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69025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1,201-2,400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£4,926.72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£59k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08653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2,401-4,800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£9858.36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£118k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37360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4,801-9600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£19,721.64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£236k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04948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9,601-19,200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£39,448.20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£474k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29286"/>
                  </a:ext>
                </a:extLst>
              </a:tr>
              <a:tr h="972309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19,201-38,400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£78901.32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£947k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88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8407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person, person, outdoor, holding&#10;&#10;Description automatically generated">
            <a:extLst>
              <a:ext uri="{FF2B5EF4-FFF2-40B4-BE49-F238E27FC236}">
                <a16:creationId xmlns:a16="http://schemas.microsoft.com/office/drawing/2014/main" id="{15254E96-3D81-485A-89D4-D3B15E6329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3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Badge 3 with solid fill">
            <a:extLst>
              <a:ext uri="{FF2B5EF4-FFF2-40B4-BE49-F238E27FC236}">
                <a16:creationId xmlns:a16="http://schemas.microsoft.com/office/drawing/2014/main" id="{8C1E410A-8497-634A-7CE0-AFEBEBA67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58994"/>
            <a:ext cx="1437967" cy="1437967"/>
          </a:xfrm>
          <a:prstGeom prst="rect">
            <a:avLst/>
          </a:prstGeom>
        </p:spPr>
      </p:pic>
      <p:pic>
        <p:nvPicPr>
          <p:cNvPr id="4" name="Picture 3" descr="A picture containing text, outdoor, signage, traffic sign&#10;&#10;Description automatically generated">
            <a:extLst>
              <a:ext uri="{FF2B5EF4-FFF2-40B4-BE49-F238E27FC236}">
                <a16:creationId xmlns:a16="http://schemas.microsoft.com/office/drawing/2014/main" id="{4ED62BBC-0520-6725-E350-13F133B852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22" y="0"/>
            <a:ext cx="11363263" cy="7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8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different colors of fabric&#10;&#10;Description automatically generated with low confidence">
            <a:extLst>
              <a:ext uri="{FF2B5EF4-FFF2-40B4-BE49-F238E27FC236}">
                <a16:creationId xmlns:a16="http://schemas.microsoft.com/office/drawing/2014/main" id="{0F09153E-0E15-6DEC-4B26-FA8F313AD9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94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25884B-59F6-F1EC-1763-52B2A495D863}"/>
              </a:ext>
            </a:extLst>
          </p:cNvPr>
          <p:cNvSpPr/>
          <p:nvPr/>
        </p:nvSpPr>
        <p:spPr>
          <a:xfrm>
            <a:off x="1953680" y="1613118"/>
            <a:ext cx="8284639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…..the story </a:t>
            </a:r>
          </a:p>
          <a:p>
            <a:pPr algn="ctr"/>
            <a:r>
              <a:rPr lang="en-US" sz="115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so far…..</a:t>
            </a:r>
          </a:p>
        </p:txBody>
      </p:sp>
    </p:spTree>
    <p:extLst>
      <p:ext uri="{BB962C8B-B14F-4D97-AF65-F5344CB8AC3E}">
        <p14:creationId xmlns:p14="http://schemas.microsoft.com/office/powerpoint/2010/main" val="1832128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0EABE0-7028-4500-BC03-ADA1E80C8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774412"/>
              </p:ext>
            </p:extLst>
          </p:nvPr>
        </p:nvGraphicFramePr>
        <p:xfrm>
          <a:off x="477012" y="480060"/>
          <a:ext cx="11237976" cy="589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352">
                  <a:extLst>
                    <a:ext uri="{9D8B030D-6E8A-4147-A177-3AD203B41FA5}">
                      <a16:colId xmlns:a16="http://schemas.microsoft.com/office/drawing/2014/main" val="133904255"/>
                    </a:ext>
                  </a:extLst>
                </a:gridCol>
                <a:gridCol w="2548101">
                  <a:extLst>
                    <a:ext uri="{9D8B030D-6E8A-4147-A177-3AD203B41FA5}">
                      <a16:colId xmlns:a16="http://schemas.microsoft.com/office/drawing/2014/main" val="1963679846"/>
                    </a:ext>
                  </a:extLst>
                </a:gridCol>
                <a:gridCol w="1960749">
                  <a:extLst>
                    <a:ext uri="{9D8B030D-6E8A-4147-A177-3AD203B41FA5}">
                      <a16:colId xmlns:a16="http://schemas.microsoft.com/office/drawing/2014/main" val="2644930426"/>
                    </a:ext>
                  </a:extLst>
                </a:gridCol>
                <a:gridCol w="1960749">
                  <a:extLst>
                    <a:ext uri="{9D8B030D-6E8A-4147-A177-3AD203B41FA5}">
                      <a16:colId xmlns:a16="http://schemas.microsoft.com/office/drawing/2014/main" val="3365017028"/>
                    </a:ext>
                  </a:extLst>
                </a:gridCol>
                <a:gridCol w="2847025">
                  <a:extLst>
                    <a:ext uri="{9D8B030D-6E8A-4147-A177-3AD203B41FA5}">
                      <a16:colId xmlns:a16="http://schemas.microsoft.com/office/drawing/2014/main" val="3188422596"/>
                    </a:ext>
                  </a:extLst>
                </a:gridCol>
              </a:tblGrid>
              <a:tr h="550484"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Name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Capacity Units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A-SKU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P-SKU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/>
                        <a:t>Cost per hour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2432882904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£0.309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475103638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£0.617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2405025055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A1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£1.235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1343250157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£2.470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966167375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F32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A3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£4.939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1438553857"/>
                  </a:ext>
                </a:extLst>
              </a:tr>
              <a:tr h="522157"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F64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P1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£9.879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551266014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F128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A5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£19.757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080366871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F256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A6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P3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£39.515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386746013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F512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512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A7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£79.029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853696289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F1024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1024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P5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£158.058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675282143"/>
                  </a:ext>
                </a:extLst>
              </a:tr>
              <a:tr h="482524"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F2048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2028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88731" marR="88731" marT="44366" marB="443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i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£316.117</a:t>
                      </a:r>
                    </a:p>
                  </a:txBody>
                  <a:tcPr marL="88731" marR="88731" marT="44366" marB="44366"/>
                </a:tc>
                <a:extLst>
                  <a:ext uri="{0D108BD9-81ED-4DB2-BD59-A6C34878D82A}">
                    <a16:rowId xmlns:a16="http://schemas.microsoft.com/office/drawing/2014/main" val="309838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086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9F9B99-92B4-C491-D888-5519F8E6B4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78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AED3D4B9-2D3C-DE97-B915-D0EC60A51D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37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2F0C168-06A6-E134-1AD9-7EEF91DA5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971099"/>
              </p:ext>
            </p:extLst>
          </p:nvPr>
        </p:nvGraphicFramePr>
        <p:xfrm>
          <a:off x="271220" y="410704"/>
          <a:ext cx="11553987" cy="5569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8204">
                  <a:extLst>
                    <a:ext uri="{9D8B030D-6E8A-4147-A177-3AD203B41FA5}">
                      <a16:colId xmlns:a16="http://schemas.microsoft.com/office/drawing/2014/main" val="3140657850"/>
                    </a:ext>
                  </a:extLst>
                </a:gridCol>
                <a:gridCol w="2076773">
                  <a:extLst>
                    <a:ext uri="{9D8B030D-6E8A-4147-A177-3AD203B41FA5}">
                      <a16:colId xmlns:a16="http://schemas.microsoft.com/office/drawing/2014/main" val="4162515955"/>
                    </a:ext>
                  </a:extLst>
                </a:gridCol>
                <a:gridCol w="1886037">
                  <a:extLst>
                    <a:ext uri="{9D8B030D-6E8A-4147-A177-3AD203B41FA5}">
                      <a16:colId xmlns:a16="http://schemas.microsoft.com/office/drawing/2014/main" val="3190077603"/>
                    </a:ext>
                  </a:extLst>
                </a:gridCol>
                <a:gridCol w="2592973">
                  <a:extLst>
                    <a:ext uri="{9D8B030D-6E8A-4147-A177-3AD203B41FA5}">
                      <a16:colId xmlns:a16="http://schemas.microsoft.com/office/drawing/2014/main" val="2933921511"/>
                    </a:ext>
                  </a:extLst>
                </a:gridCol>
              </a:tblGrid>
              <a:tr h="925751">
                <a:tc>
                  <a:txBody>
                    <a:bodyPr/>
                    <a:lstStyle/>
                    <a:p>
                      <a:r>
                        <a:rPr lang="en-GB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 (F-SKU)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 (A-SKU)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Office (P- SKU)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89467"/>
                  </a:ext>
                </a:extLst>
              </a:tr>
              <a:tr h="1329253">
                <a:tc>
                  <a:txBody>
                    <a:bodyPr/>
                    <a:lstStyle/>
                    <a:p>
                      <a:r>
                        <a:rPr lang="en-GB" dirty="0"/>
                        <a:t>Embed for </a:t>
                      </a:r>
                      <a:r>
                        <a:rPr lang="en-GB"/>
                        <a:t>Customers </a:t>
                      </a:r>
                      <a:br>
                        <a:rPr lang="en-GB"/>
                      </a:br>
                      <a:r>
                        <a:rPr lang="en-GB"/>
                        <a:t>(</a:t>
                      </a:r>
                      <a:r>
                        <a:rPr lang="en-GB" dirty="0"/>
                        <a:t>app owns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19215"/>
                  </a:ext>
                </a:extLst>
              </a:tr>
              <a:tr h="10057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Embed for your Organisation </a:t>
                      </a:r>
                      <a:br>
                        <a:rPr lang="en-GB" dirty="0"/>
                      </a:br>
                      <a:r>
                        <a:rPr lang="en-GB" dirty="0"/>
                        <a:t>(app owns Data)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473094"/>
                  </a:ext>
                </a:extLst>
              </a:tr>
              <a:tr h="1307468">
                <a:tc>
                  <a:txBody>
                    <a:bodyPr/>
                    <a:lstStyle/>
                    <a:p>
                      <a:r>
                        <a:rPr lang="en-GB" dirty="0"/>
                        <a:t>Microsoft 365 Apps</a:t>
                      </a:r>
                    </a:p>
                    <a:p>
                      <a:r>
                        <a:rPr lang="en-GB" dirty="0"/>
                        <a:t>(Embed in Teams</a:t>
                      </a:r>
                    </a:p>
                    <a:p>
                      <a:r>
                        <a:rPr lang="en-GB" dirty="0"/>
                        <a:t>Embed in Share Point</a:t>
                      </a:r>
                      <a:br>
                        <a:rPr lang="en-GB" dirty="0"/>
                      </a:br>
                      <a:r>
                        <a:rPr lang="en-GB" dirty="0"/>
                        <a:t>Embed in Power Point)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176307"/>
                  </a:ext>
                </a:extLst>
              </a:tr>
              <a:tr h="1000884">
                <a:tc>
                  <a:txBody>
                    <a:bodyPr/>
                    <a:lstStyle/>
                    <a:p>
                      <a:r>
                        <a:rPr lang="en-GB" dirty="0"/>
                        <a:t>Secure URL Embedding </a:t>
                      </a:r>
                      <a:br>
                        <a:rPr lang="en-GB" dirty="0"/>
                      </a:br>
                      <a:r>
                        <a:rPr lang="en-GB" dirty="0"/>
                        <a:t>(embed from Power BI Service)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93535"/>
                  </a:ext>
                </a:extLst>
              </a:tr>
            </a:tbl>
          </a:graphicData>
        </a:graphic>
      </p:graphicFrame>
      <p:pic>
        <p:nvPicPr>
          <p:cNvPr id="5" name="Graphic 4" descr="No sign with solid fill">
            <a:extLst>
              <a:ext uri="{FF2B5EF4-FFF2-40B4-BE49-F238E27FC236}">
                <a16:creationId xmlns:a16="http://schemas.microsoft.com/office/drawing/2014/main" id="{A8CD2944-405C-BC51-AE49-4862AC652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0213" y="2725675"/>
            <a:ext cx="921542" cy="96331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204515DA-F299-83B4-5CE4-3FD8057EF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4984" y="3875929"/>
            <a:ext cx="914400" cy="9144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83F5032-EC68-33CF-C5B8-CA1396767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5520" y="2725675"/>
            <a:ext cx="914400" cy="9144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5495CC1E-257A-FDD3-5093-BF7207274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5445" y="1560958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8BFB4CD-61B9-ACB2-054C-42CBB4373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2401" y="5029821"/>
            <a:ext cx="914400" cy="914400"/>
          </a:xfrm>
          <a:prstGeom prst="rect">
            <a:avLst/>
          </a:prstGeom>
        </p:spPr>
      </p:pic>
      <p:pic>
        <p:nvPicPr>
          <p:cNvPr id="10" name="Graphic 9" descr="No sign with solid fill">
            <a:extLst>
              <a:ext uri="{FF2B5EF4-FFF2-40B4-BE49-F238E27FC236}">
                <a16:creationId xmlns:a16="http://schemas.microsoft.com/office/drawing/2014/main" id="{6DACC2B9-429A-9A46-B9D6-146A72641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542" y="3859364"/>
            <a:ext cx="921542" cy="963314"/>
          </a:xfrm>
          <a:prstGeom prst="rect">
            <a:avLst/>
          </a:prstGeom>
        </p:spPr>
      </p:pic>
      <p:pic>
        <p:nvPicPr>
          <p:cNvPr id="11" name="Graphic 10" descr="No sign with solid fill">
            <a:extLst>
              <a:ext uri="{FF2B5EF4-FFF2-40B4-BE49-F238E27FC236}">
                <a16:creationId xmlns:a16="http://schemas.microsoft.com/office/drawing/2014/main" id="{D10F6FBD-AC15-ED8F-D3BC-3B59CB370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8691" y="5005364"/>
            <a:ext cx="921542" cy="963314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01A7389-C3FD-D1CB-7618-78B5F81D4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2750132"/>
            <a:ext cx="914400" cy="9144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BCDE2EE-B126-9DE9-25BA-A9637E3E3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3875929"/>
            <a:ext cx="914400" cy="91440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16DAE76D-1945-04F6-9A4E-82ED1014D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4989389"/>
            <a:ext cx="914400" cy="91440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F4DB644F-6807-6768-9572-AEBEA5432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7479" y="1560958"/>
            <a:ext cx="914400" cy="9144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672BFE37-A8E3-D354-36FF-07D2E0200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201" y="1560958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F3F7D-BD5C-4FA9-A365-84CBB7E6B5CD}"/>
              </a:ext>
            </a:extLst>
          </p:cNvPr>
          <p:cNvSpPr txBox="1"/>
          <p:nvPr/>
        </p:nvSpPr>
        <p:spPr>
          <a:xfrm>
            <a:off x="0" y="626263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https://learn.microsoft.com/en-us/power-bi/developer/embedded/embedded-capacity#which-sku-should-i-use</a:t>
            </a:r>
          </a:p>
        </p:txBody>
      </p:sp>
    </p:spTree>
    <p:extLst>
      <p:ext uri="{BB962C8B-B14F-4D97-AF65-F5344CB8AC3E}">
        <p14:creationId xmlns:p14="http://schemas.microsoft.com/office/powerpoint/2010/main" val="1395899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C4650F-8923-4A3D-A34C-69B916E7CE63}"/>
              </a:ext>
            </a:extLst>
          </p:cNvPr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“The Department for Business Innovation and Skills estimated that at the start of 2014, 99.3% of UK private sector businesses were SMEs”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https://en.wikipedia.org/wiki/Small_and_medium-sized_enterprises#United_Kingdom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B8A04-BCA5-45C8-AF87-311D125EF5E0}"/>
              </a:ext>
            </a:extLst>
          </p:cNvPr>
          <p:cNvSpPr/>
          <p:nvPr/>
        </p:nvSpPr>
        <p:spPr>
          <a:xfrm>
            <a:off x="0" y="427335"/>
            <a:ext cx="12191999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99.3%</a:t>
            </a:r>
          </a:p>
        </p:txBody>
      </p:sp>
    </p:spTree>
    <p:extLst>
      <p:ext uri="{BB962C8B-B14F-4D97-AF65-F5344CB8AC3E}">
        <p14:creationId xmlns:p14="http://schemas.microsoft.com/office/powerpoint/2010/main" val="34817903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-up of a finish line&#10;&#10;Description automatically generated with medium confidence">
            <a:extLst>
              <a:ext uri="{FF2B5EF4-FFF2-40B4-BE49-F238E27FC236}">
                <a16:creationId xmlns:a16="http://schemas.microsoft.com/office/drawing/2014/main" id="{4C7C8C9E-4438-B217-BE43-870301CEEB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742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art, red, handwriting, painting&#10;&#10;Description automatically generated">
            <a:extLst>
              <a:ext uri="{FF2B5EF4-FFF2-40B4-BE49-F238E27FC236}">
                <a16:creationId xmlns:a16="http://schemas.microsoft.com/office/drawing/2014/main" id="{61482095-B2AA-FAEA-A966-7189870F95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130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96A793-F620-8AC8-112E-783B13B66AB0}"/>
              </a:ext>
            </a:extLst>
          </p:cNvPr>
          <p:cNvSpPr/>
          <p:nvPr/>
        </p:nvSpPr>
        <p:spPr>
          <a:xfrm>
            <a:off x="299542" y="1905506"/>
            <a:ext cx="11592917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Reserved instances</a:t>
            </a:r>
          </a:p>
          <a:p>
            <a:pPr algn="ctr"/>
            <a:r>
              <a:rPr lang="en-US" sz="115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(RI-SKU?)</a:t>
            </a:r>
            <a:endParaRPr lang="en-US" sz="115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20719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26B99-E920-5593-B0AE-CCEBA147FA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791" y="0"/>
            <a:ext cx="7974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13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79A924C-8C03-451E-8877-C9DA1100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929665"/>
            <a:ext cx="6278851" cy="102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84F9E-27AD-4E11-BDF0-D733A17A50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3945613"/>
            <a:ext cx="6278852" cy="1506925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40CB4-D182-40EA-8B0D-F2F5F93460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586" y="321735"/>
            <a:ext cx="3301443" cy="3218907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53C01F-3228-490A-BD4D-2E832EA271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095" y="4267009"/>
            <a:ext cx="2472163" cy="21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252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street sign in front of a building&#10;&#10;Description automatically generated">
            <a:extLst>
              <a:ext uri="{FF2B5EF4-FFF2-40B4-BE49-F238E27FC236}">
                <a16:creationId xmlns:a16="http://schemas.microsoft.com/office/drawing/2014/main" id="{B4BD6B30-21E8-4139-B55B-4CA9EF7851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659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018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, mat, furniture&#10;&#10;Description automatically generated">
            <a:extLst>
              <a:ext uri="{FF2B5EF4-FFF2-40B4-BE49-F238E27FC236}">
                <a16:creationId xmlns:a16="http://schemas.microsoft.com/office/drawing/2014/main" id="{F8746C9C-B54B-8463-7D6A-0F288248F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17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vscope.2">
            <a:hlinkClick r:id="" action="ppaction://media"/>
            <a:extLst>
              <a:ext uri="{FF2B5EF4-FFF2-40B4-BE49-F238E27FC236}">
                <a16:creationId xmlns:a16="http://schemas.microsoft.com/office/drawing/2014/main" id="{62F31836-F3CE-4DD1-8B8A-E8B8CEB76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using 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5B012DDB-316E-4371-9B43-8CE2E28215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05" b="70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dog looking at the camera&#10;&#10;Description automatically generated">
            <a:extLst>
              <a:ext uri="{FF2B5EF4-FFF2-40B4-BE49-F238E27FC236}">
                <a16:creationId xmlns:a16="http://schemas.microsoft.com/office/drawing/2014/main" id="{6A6D27DF-D3D0-4814-9341-01FFAFB7E0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9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Portal's frontoffice">
            <a:extLst>
              <a:ext uri="{FF2B5EF4-FFF2-40B4-BE49-F238E27FC236}">
                <a16:creationId xmlns:a16="http://schemas.microsoft.com/office/drawing/2014/main" id="{6BBD21E0-38FF-4C43-A8EF-0BB7D3E22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938337"/>
            <a:ext cx="10905066" cy="4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6080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outdoor, building, circuit, city&#10;&#10;Description automatically generated">
            <a:extLst>
              <a:ext uri="{FF2B5EF4-FFF2-40B4-BE49-F238E27FC236}">
                <a16:creationId xmlns:a16="http://schemas.microsoft.com/office/drawing/2014/main" id="{0FEFB637-EC5F-4BE3-8293-20F26FA470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65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1FB50-0611-45F2-8BF2-739990C2B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9C932-1785-4A1F-B97A-5248EE0DC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82" y="482556"/>
            <a:ext cx="5297251" cy="58978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490B7E-8308-49C9-9C90-6752EE13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6" y="645964"/>
            <a:ext cx="4993699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Pause">
            <a:extLst>
              <a:ext uri="{FF2B5EF4-FFF2-40B4-BE49-F238E27FC236}">
                <a16:creationId xmlns:a16="http://schemas.microsoft.com/office/drawing/2014/main" id="{6FDE0BE6-F255-486B-BEBA-2AC6F9EC4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1348" y="1423264"/>
            <a:ext cx="4010318" cy="40103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26B8CCE-6B07-4893-AAA1-800EDAEF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1275" y="486882"/>
            <a:ext cx="5297251" cy="58978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765C21-6EFA-4B34-9F54-9CCD8B953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6883" y="663258"/>
            <a:ext cx="4993699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Play">
            <a:extLst>
              <a:ext uri="{FF2B5EF4-FFF2-40B4-BE49-F238E27FC236}">
                <a16:creationId xmlns:a16="http://schemas.microsoft.com/office/drawing/2014/main" id="{6AE07B03-6831-4782-AE86-08F29B870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741" y="1427590"/>
            <a:ext cx="4010318" cy="40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9125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EBFCF6-BC7B-4494-9A4D-69E5101712EB}"/>
              </a:ext>
            </a:extLst>
          </p:cNvPr>
          <p:cNvSpPr/>
          <p:nvPr/>
        </p:nvSpPr>
        <p:spPr>
          <a:xfrm>
            <a:off x="20" y="5929610"/>
            <a:ext cx="121919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Share securely with anyone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72949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indoor, using, computer, sitting&#10;&#10;Description automatically generated">
            <a:extLst>
              <a:ext uri="{FF2B5EF4-FFF2-40B4-BE49-F238E27FC236}">
                <a16:creationId xmlns:a16="http://schemas.microsoft.com/office/drawing/2014/main" id="{DE2BAACA-92F3-449D-A382-FDEA423090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86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different, various, table, photo&#10;&#10;Description automatically generated">
            <a:extLst>
              <a:ext uri="{FF2B5EF4-FFF2-40B4-BE49-F238E27FC236}">
                <a16:creationId xmlns:a16="http://schemas.microsoft.com/office/drawing/2014/main" id="{75A2B084-DDCA-4238-A3C4-C319AE5D3E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3643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74011-2DAB-4E4F-8AC9-31912DF97E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771" y="643467"/>
            <a:ext cx="262525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8D9ED1B4-DF37-4E24-82E7-6F4AA85E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48465" y="643467"/>
            <a:ext cx="3912641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DCF5B77-F22E-4472-9B02-A70F5AF97B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948" y="3671316"/>
            <a:ext cx="2570902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AB2CE-FA56-4BE7-A350-12F9E086147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1AB20-F774-48A9-9523-021D2410D4E9}"/>
              </a:ext>
            </a:extLst>
          </p:cNvPr>
          <p:cNvSpPr/>
          <p:nvPr/>
        </p:nvSpPr>
        <p:spPr>
          <a:xfrm>
            <a:off x="-3895" y="6169983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required components</a:t>
            </a:r>
          </a:p>
        </p:txBody>
      </p:sp>
    </p:spTree>
    <p:extLst>
      <p:ext uri="{BB962C8B-B14F-4D97-AF65-F5344CB8AC3E}">
        <p14:creationId xmlns:p14="http://schemas.microsoft.com/office/powerpoint/2010/main" val="28208140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ED0979-9EF4-478B-8E44-E956D5AAE72D}"/>
              </a:ext>
            </a:extLst>
          </p:cNvPr>
          <p:cNvSpPr/>
          <p:nvPr/>
        </p:nvSpPr>
        <p:spPr>
          <a:xfrm>
            <a:off x="474502" y="4632812"/>
            <a:ext cx="1123797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€ 3499.00 per annum</a:t>
            </a:r>
          </a:p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(£3.2k approx.)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2EC31E-1634-4E19-A860-D26A0BCE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39" y="1238646"/>
            <a:ext cx="10975300" cy="29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457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FE3135B-3D90-419B-A877-75FCD6055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77147"/>
              </p:ext>
            </p:extLst>
          </p:nvPr>
        </p:nvGraphicFramePr>
        <p:xfrm>
          <a:off x="1323974" y="321350"/>
          <a:ext cx="954405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6">
                  <a:extLst>
                    <a:ext uri="{9D8B030D-6E8A-4147-A177-3AD203B41FA5}">
                      <a16:colId xmlns:a16="http://schemas.microsoft.com/office/drawing/2014/main" val="2988631292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107339586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989325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Power BI SKU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Total Monthly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Total Yearly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20960"/>
                  </a:ext>
                </a:extLst>
              </a:tr>
              <a:tr h="34413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£564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£6,759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470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£728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£8,726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98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£1,058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£12,693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95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£1856.58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£22,278.96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843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24E2E7-AA1D-4D00-AF80-6FABDD2453E9}"/>
              </a:ext>
            </a:extLst>
          </p:cNvPr>
          <p:cNvSpPr txBox="1"/>
          <p:nvPr/>
        </p:nvSpPr>
        <p:spPr>
          <a:xfrm>
            <a:off x="-1" y="4799290"/>
            <a:ext cx="12191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Pricing includes</a:t>
            </a:r>
          </a:p>
          <a:p>
            <a:pPr algn="ctr"/>
            <a:r>
              <a:rPr lang="en-GB" dirty="0"/>
              <a:t>Dev Scope Power Portal – 12 month contract</a:t>
            </a:r>
          </a:p>
          <a:p>
            <a:pPr algn="ctr"/>
            <a:r>
              <a:rPr lang="en-GB" dirty="0"/>
              <a:t>Azure SKU running for </a:t>
            </a:r>
            <a:r>
              <a:rPr lang="en-GB" b="1" dirty="0"/>
              <a:t>10 hours per day, Monday to Friday Only</a:t>
            </a:r>
          </a:p>
          <a:p>
            <a:pPr algn="ctr"/>
            <a:r>
              <a:rPr lang="en-GB" dirty="0"/>
              <a:t>Azure Service </a:t>
            </a:r>
            <a:r>
              <a:rPr lang="en-GB" b="1" dirty="0"/>
              <a:t>never paused</a:t>
            </a:r>
          </a:p>
          <a:p>
            <a:pPr algn="ctr"/>
            <a:r>
              <a:rPr lang="en-GB" dirty="0"/>
              <a:t>Azure SQL Database</a:t>
            </a:r>
          </a:p>
          <a:p>
            <a:pPr algn="ctr"/>
            <a:r>
              <a:rPr lang="en-GB" dirty="0"/>
              <a:t>2 x Azure App Services</a:t>
            </a:r>
          </a:p>
          <a:p>
            <a:pPr algn="ctr"/>
            <a:r>
              <a:rPr lang="en-GB" dirty="0"/>
              <a:t>Azure storage service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FB7D7D-5E52-4626-AF2C-140DB14E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98971"/>
              </p:ext>
            </p:extLst>
          </p:nvPr>
        </p:nvGraphicFramePr>
        <p:xfrm>
          <a:off x="1323974" y="3312160"/>
          <a:ext cx="95440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6">
                  <a:extLst>
                    <a:ext uri="{9D8B030D-6E8A-4147-A177-3AD203B41FA5}">
                      <a16:colId xmlns:a16="http://schemas.microsoft.com/office/drawing/2014/main" val="2988631292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107339586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989325186"/>
                    </a:ext>
                  </a:extLst>
                </a:gridCol>
              </a:tblGrid>
              <a:tr h="260774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1" dirty="0">
                          <a:solidFill>
                            <a:srgbClr val="002060"/>
                          </a:solidFill>
                        </a:rPr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£4,927</a:t>
                      </a:r>
                      <a:endParaRPr lang="en-GB" sz="2800" dirty="0"/>
                    </a:p>
                    <a:p>
                      <a:pPr algn="ctr"/>
                      <a:endParaRPr lang="en-GB" sz="2400" b="0" i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1" dirty="0">
                          <a:solidFill>
                            <a:srgbClr val="002060"/>
                          </a:solidFill>
                        </a:rPr>
                        <a:t>£59,120 </a:t>
                      </a:r>
                      <a:br>
                        <a:rPr lang="en-GB" sz="2400" b="0" i="1" dirty="0">
                          <a:solidFill>
                            <a:srgbClr val="002060"/>
                          </a:solidFill>
                        </a:rPr>
                      </a:br>
                      <a:r>
                        <a:rPr lang="en-GB" sz="1800" b="0" i="1" dirty="0">
                          <a:solidFill>
                            <a:srgbClr val="002060"/>
                          </a:solidFill>
                        </a:rPr>
                        <a:t>(for comparison only)</a:t>
                      </a:r>
                      <a:endParaRPr lang="en-GB" sz="2400" b="0" i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929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65907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dog sitting in the grass&#10;&#10;Description automatically generated">
            <a:extLst>
              <a:ext uri="{FF2B5EF4-FFF2-40B4-BE49-F238E27FC236}">
                <a16:creationId xmlns:a16="http://schemas.microsoft.com/office/drawing/2014/main" id="{B1DEC51A-2C71-4D00-A076-D221FE9A4F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545026-ABAA-47C2-91A4-02C216684944}"/>
              </a:ext>
            </a:extLst>
          </p:cNvPr>
          <p:cNvSpPr/>
          <p:nvPr/>
        </p:nvSpPr>
        <p:spPr>
          <a:xfrm>
            <a:off x="0" y="5934660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Really ? No, I do not believe it…..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5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mall child sitting on a bed&#10;&#10;Description automatically generated">
            <a:extLst>
              <a:ext uri="{FF2B5EF4-FFF2-40B4-BE49-F238E27FC236}">
                <a16:creationId xmlns:a16="http://schemas.microsoft.com/office/drawing/2014/main" id="{D9159F23-6DB8-4A73-B144-B263F1101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65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hand holding a cellphone&#10;&#10;Description automatically generated">
            <a:extLst>
              <a:ext uri="{FF2B5EF4-FFF2-40B4-BE49-F238E27FC236}">
                <a16:creationId xmlns:a16="http://schemas.microsoft.com/office/drawing/2014/main" id="{04A0888D-8926-452D-8AEB-934EF59499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713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F813A7-9B08-4AFA-B9B0-FE8272CA13A0}"/>
              </a:ext>
            </a:extLst>
          </p:cNvPr>
          <p:cNvSpPr/>
          <p:nvPr/>
        </p:nvSpPr>
        <p:spPr>
          <a:xfrm>
            <a:off x="0" y="229434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Working days in a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98486C-17DA-4464-B714-62D07407290C}"/>
              </a:ext>
            </a:extLst>
          </p:cNvPr>
          <p:cNvSpPr/>
          <p:nvPr/>
        </p:nvSpPr>
        <p:spPr>
          <a:xfrm>
            <a:off x="4297334" y="1424257"/>
            <a:ext cx="359733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52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weeks</a:t>
            </a:r>
          </a:p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working day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52 x 5 = 260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B6A1E-8F07-4095-AD56-B866B4624557}"/>
              </a:ext>
            </a:extLst>
          </p:cNvPr>
          <p:cNvSpPr/>
          <p:nvPr/>
        </p:nvSpPr>
        <p:spPr>
          <a:xfrm>
            <a:off x="2810323" y="3819408"/>
            <a:ext cx="657135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Working days per month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260 / 12 = 21.6667</a:t>
            </a:r>
          </a:p>
          <a:p>
            <a:pPr algn="ctr"/>
            <a:r>
              <a:rPr lang="en-US" sz="4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22 working days per month</a:t>
            </a:r>
            <a:endParaRPr lang="en-US" sz="44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681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3848D-F13A-4833-BACB-7ADCE462FFE9}"/>
              </a:ext>
            </a:extLst>
          </p:cNvPr>
          <p:cNvSpPr/>
          <p:nvPr/>
        </p:nvSpPr>
        <p:spPr>
          <a:xfrm>
            <a:off x="0" y="496134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Devscope</a:t>
            </a:r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Power BI Portal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F74C1-9D73-4BF9-A99B-ADCAE9CC1ACD}"/>
              </a:ext>
            </a:extLst>
          </p:cNvPr>
          <p:cNvSpPr/>
          <p:nvPr/>
        </p:nvSpPr>
        <p:spPr>
          <a:xfrm>
            <a:off x="3401291" y="2348210"/>
            <a:ext cx="540846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Annual cost = </a:t>
            </a:r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3,499.00 €</a:t>
            </a:r>
          </a:p>
          <a:p>
            <a:pPr algn="ctr"/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Annual cost = </a:t>
            </a:r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£3,200.00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88EF1-915A-448B-9F3B-9FAB59E194B1}"/>
              </a:ext>
            </a:extLst>
          </p:cNvPr>
          <p:cNvSpPr/>
          <p:nvPr/>
        </p:nvSpPr>
        <p:spPr>
          <a:xfrm>
            <a:off x="3274258" y="4257495"/>
            <a:ext cx="53958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Monthly cost = </a:t>
            </a:r>
            <a:r>
              <a:rPr lang="en-GB" sz="4000" b="1" i="0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£ 266.67</a:t>
            </a:r>
          </a:p>
        </p:txBody>
      </p:sp>
    </p:spTree>
    <p:extLst>
      <p:ext uri="{BB962C8B-B14F-4D97-AF65-F5344CB8AC3E}">
        <p14:creationId xmlns:p14="http://schemas.microsoft.com/office/powerpoint/2010/main" val="11758219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74011-2DAB-4E4F-8AC9-31912DF97E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771" y="643467"/>
            <a:ext cx="262525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8D9ED1B4-DF37-4E24-82E7-6F4AA85E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48465" y="643467"/>
            <a:ext cx="3912641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DCF5B77-F22E-4472-9B02-A70F5AF97B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947" y="3750213"/>
            <a:ext cx="2570902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AB2CE-FA56-4BE7-A350-12F9E08614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5153" y="3775078"/>
            <a:ext cx="2553469" cy="2553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1AB20-F774-48A9-9523-021D2410D4E9}"/>
              </a:ext>
            </a:extLst>
          </p:cNvPr>
          <p:cNvSpPr/>
          <p:nvPr/>
        </p:nvSpPr>
        <p:spPr>
          <a:xfrm>
            <a:off x="-3895" y="6169983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required components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487B9-24D7-4F73-989F-5AC266B6BA9C}"/>
              </a:ext>
            </a:extLst>
          </p:cNvPr>
          <p:cNvSpPr/>
          <p:nvPr/>
        </p:nvSpPr>
        <p:spPr>
          <a:xfrm>
            <a:off x="2396772" y="3350103"/>
            <a:ext cx="21892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£102.29 per month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B8112-FB14-4BBF-98A3-37A10C497CE1}"/>
              </a:ext>
            </a:extLst>
          </p:cNvPr>
          <p:cNvSpPr/>
          <p:nvPr/>
        </p:nvSpPr>
        <p:spPr>
          <a:xfrm>
            <a:off x="2320674" y="201095"/>
            <a:ext cx="22653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£13.72 per month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5A4D16-21EF-4826-8CCF-7EC7ED59654E}"/>
              </a:ext>
            </a:extLst>
          </p:cNvPr>
          <p:cNvSpPr/>
          <p:nvPr/>
        </p:nvSpPr>
        <p:spPr>
          <a:xfrm>
            <a:off x="7795047" y="201095"/>
            <a:ext cx="20594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.22 per month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0DDD2-F2EC-4214-9A4A-66106BB1CFF8}"/>
              </a:ext>
            </a:extLst>
          </p:cNvPr>
          <p:cNvSpPr/>
          <p:nvPr/>
        </p:nvSpPr>
        <p:spPr>
          <a:xfrm>
            <a:off x="7057198" y="3374968"/>
            <a:ext cx="34208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£165.30 per month (220 hours)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2054E-B1A4-4F6E-90C5-1758E2A5A0CF}"/>
              </a:ext>
            </a:extLst>
          </p:cNvPr>
          <p:cNvSpPr/>
          <p:nvPr/>
        </p:nvSpPr>
        <p:spPr>
          <a:xfrm>
            <a:off x="8034602" y="5347086"/>
            <a:ext cx="13403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 X A1 SKU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87342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DA6C1A-DDEB-4334-AE8D-AE272E202D95}"/>
              </a:ext>
            </a:extLst>
          </p:cNvPr>
          <p:cNvSpPr/>
          <p:nvPr/>
        </p:nvSpPr>
        <p:spPr>
          <a:xfrm>
            <a:off x="3367148" y="728259"/>
            <a:ext cx="8350876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Oi’ beardy</a:t>
            </a:r>
          </a:p>
          <a:p>
            <a:pPr algn="ctr"/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Show ‘</a:t>
            </a:r>
            <a:r>
              <a:rPr lang="en-US" sz="1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the</a:t>
            </a:r>
          </a:p>
          <a:p>
            <a:pPr algn="ctr"/>
            <a:r>
              <a:rPr lang="en-US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calculator</a:t>
            </a:r>
          </a:p>
        </p:txBody>
      </p:sp>
    </p:spTree>
    <p:extLst>
      <p:ext uri="{BB962C8B-B14F-4D97-AF65-F5344CB8AC3E}">
        <p14:creationId xmlns:p14="http://schemas.microsoft.com/office/powerpoint/2010/main" val="33716130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8D44701-5F7A-4931-91CE-A41388642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76365"/>
              </p:ext>
            </p:extLst>
          </p:nvPr>
        </p:nvGraphicFramePr>
        <p:xfrm>
          <a:off x="0" y="228701"/>
          <a:ext cx="121920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2218">
                  <a:extLst>
                    <a:ext uri="{9D8B030D-6E8A-4147-A177-3AD203B41FA5}">
                      <a16:colId xmlns:a16="http://schemas.microsoft.com/office/drawing/2014/main" val="209096674"/>
                    </a:ext>
                  </a:extLst>
                </a:gridCol>
                <a:gridCol w="3449782">
                  <a:extLst>
                    <a:ext uri="{9D8B030D-6E8A-4147-A177-3AD203B41FA5}">
                      <a16:colId xmlns:a16="http://schemas.microsoft.com/office/drawing/2014/main" val="3971373776"/>
                    </a:ext>
                  </a:extLst>
                </a:gridCol>
              </a:tblGrid>
              <a:tr h="512212">
                <a:tc>
                  <a:txBody>
                    <a:bodyPr/>
                    <a:lstStyle/>
                    <a:p>
                      <a:endParaRPr lang="en-GB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699769"/>
                  </a:ext>
                </a:extLst>
              </a:tr>
              <a:tr h="573869">
                <a:tc>
                  <a:txBody>
                    <a:bodyPr/>
                    <a:lstStyle/>
                    <a:p>
                      <a:r>
                        <a:rPr lang="en-GB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DevScope</a:t>
                      </a:r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Power BI Portal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£ 266.67</a:t>
                      </a:r>
                      <a:endParaRPr lang="en-GB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023197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 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£13.72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420363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Service (x2)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£111.49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5967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Storage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£16.60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534610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BI </a:t>
                      </a: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A4</a:t>
                      </a:r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Embedded 220 hours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£1439.90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17929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BI Pro Licence 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£8.20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45381"/>
                  </a:ext>
                </a:extLst>
              </a:tr>
              <a:tr h="512212">
                <a:tc>
                  <a:txBody>
                    <a:bodyPr/>
                    <a:lstStyle/>
                    <a:p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Monthly Estimated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£1856.58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324327"/>
                  </a:ext>
                </a:extLst>
              </a:tr>
              <a:tr h="4867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Yearly Estimated Cost (</a:t>
                      </a:r>
                      <a:r>
                        <a:rPr lang="en-GB" sz="32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 of May 2022</a:t>
                      </a:r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£22,278.96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80901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86C5D07-59D9-46B9-9921-67CFEB505242}"/>
              </a:ext>
            </a:extLst>
          </p:cNvPr>
          <p:cNvSpPr/>
          <p:nvPr/>
        </p:nvSpPr>
        <p:spPr>
          <a:xfrm>
            <a:off x="0" y="6259967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https://azure.com/e/9b291a23fad540d6a6d928234774b706</a:t>
            </a:r>
          </a:p>
        </p:txBody>
      </p:sp>
    </p:spTree>
    <p:extLst>
      <p:ext uri="{BB962C8B-B14F-4D97-AF65-F5344CB8AC3E}">
        <p14:creationId xmlns:p14="http://schemas.microsoft.com/office/powerpoint/2010/main" val="23386760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FB16FF-CA2D-44B9-8221-5D4088BDC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7" y="1743075"/>
            <a:ext cx="10966159" cy="3600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63222-5A14-4339-9028-F17C52D5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78" y="356497"/>
            <a:ext cx="4106596" cy="1491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6E906-156D-4DBA-BC81-C320F0F75383}"/>
              </a:ext>
            </a:extLst>
          </p:cNvPr>
          <p:cNvSpPr txBox="1"/>
          <p:nvPr/>
        </p:nvSpPr>
        <p:spPr>
          <a:xfrm>
            <a:off x="871971" y="5301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https://exceleratorbi.com.au/</a:t>
            </a:r>
          </a:p>
        </p:txBody>
      </p:sp>
    </p:spTree>
    <p:extLst>
      <p:ext uri="{BB962C8B-B14F-4D97-AF65-F5344CB8AC3E}">
        <p14:creationId xmlns:p14="http://schemas.microsoft.com/office/powerpoint/2010/main" val="363194101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A683-E9E2-59FD-D670-00F593F78EE1}"/>
              </a:ext>
            </a:extLst>
          </p:cNvPr>
          <p:cNvSpPr txBox="1"/>
          <p:nvPr/>
        </p:nvSpPr>
        <p:spPr>
          <a:xfrm>
            <a:off x="1" y="6284113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https://exceleratorbi.com.au/affordable-power-bi-premium-for-small-business/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B90E-4A83-2A5A-B9B3-B6710D7CAB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73" y="0"/>
            <a:ext cx="11649254" cy="62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71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47B8F-1F3C-051B-8FC2-CE8EABB6F9E3}"/>
              </a:ext>
            </a:extLst>
          </p:cNvPr>
          <p:cNvSpPr txBox="1"/>
          <p:nvPr/>
        </p:nvSpPr>
        <p:spPr>
          <a:xfrm>
            <a:off x="-54385" y="6334780"/>
            <a:ext cx="12300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https://exceleratorbi.com.au/power-bi-licences-changes-good-bad/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AFFA7-116D-F06C-F32D-FA81E740F2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143" y="0"/>
            <a:ext cx="8325714" cy="60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68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37D0-F802-3AA6-BFFE-AAED14B478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19" y="51619"/>
            <a:ext cx="7277710" cy="603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8BBB5-4B9F-B22C-F618-37EEA3B48F48}"/>
              </a:ext>
            </a:extLst>
          </p:cNvPr>
          <p:cNvSpPr txBox="1"/>
          <p:nvPr/>
        </p:nvSpPr>
        <p:spPr>
          <a:xfrm>
            <a:off x="0" y="5883051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https://www.powerbishare.com</a:t>
            </a:r>
          </a:p>
        </p:txBody>
      </p:sp>
    </p:spTree>
    <p:extLst>
      <p:ext uri="{BB962C8B-B14F-4D97-AF65-F5344CB8AC3E}">
        <p14:creationId xmlns:p14="http://schemas.microsoft.com/office/powerpoint/2010/main" val="3918125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erson preparing food in a kitchen&#10;&#10;Description automatically generated">
            <a:extLst>
              <a:ext uri="{FF2B5EF4-FFF2-40B4-BE49-F238E27FC236}">
                <a16:creationId xmlns:a16="http://schemas.microsoft.com/office/drawing/2014/main" id="{EFC91F90-8281-430F-9661-60C0C6B22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482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36C15A-E73D-10BA-914A-D5113EED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250733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FAB85F-ADAF-AB8E-E6E7-A8CC756D7E3F}"/>
              </a:ext>
            </a:extLst>
          </p:cNvPr>
          <p:cNvSpPr txBox="1"/>
          <p:nvPr/>
        </p:nvSpPr>
        <p:spPr>
          <a:xfrm>
            <a:off x="19" y="6185393"/>
            <a:ext cx="1219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https://thereportinghub.com/</a:t>
            </a:r>
          </a:p>
        </p:txBody>
      </p:sp>
    </p:spTree>
    <p:extLst>
      <p:ext uri="{BB962C8B-B14F-4D97-AF65-F5344CB8AC3E}">
        <p14:creationId xmlns:p14="http://schemas.microsoft.com/office/powerpoint/2010/main" val="28937525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2EEDF-2C57-FE81-92DB-87DC8AF93F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49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DDF0E-B945-F61D-A608-8C387EACE0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089" y="0"/>
            <a:ext cx="102358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9B36E-84D4-8A9B-5792-6FB44F6E9CEB}"/>
              </a:ext>
            </a:extLst>
          </p:cNvPr>
          <p:cNvSpPr txBox="1"/>
          <p:nvPr/>
        </p:nvSpPr>
        <p:spPr>
          <a:xfrm>
            <a:off x="1867547" y="5360838"/>
            <a:ext cx="8601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https://www.podiumbi.com/powerbi-reporting-software/</a:t>
            </a:r>
          </a:p>
        </p:txBody>
      </p:sp>
    </p:spTree>
    <p:extLst>
      <p:ext uri="{BB962C8B-B14F-4D97-AF65-F5344CB8AC3E}">
        <p14:creationId xmlns:p14="http://schemas.microsoft.com/office/powerpoint/2010/main" val="11978565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6EB56-9E32-7947-DFFA-73B6C9421F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59" y="0"/>
            <a:ext cx="10226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985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645DE842-96D7-4A8F-A167-11965BB6A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225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9EC6EB-20B4-47D9-B377-8AB3F9EDF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4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B4B37FA8-29CE-4D4E-8813-B13DC14910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4" name="Rectangle 15">
            <a:extLst>
              <a:ext uri="{FF2B5EF4-FFF2-40B4-BE49-F238E27FC236}">
                <a16:creationId xmlns:a16="http://schemas.microsoft.com/office/drawing/2014/main" id="{A1D6CD10-98FC-4295-B0E3-77908B8EC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D5CCF3-05CB-4C4F-954C-4EF397B69EE7}"/>
              </a:ext>
            </a:extLst>
          </p:cNvPr>
          <p:cNvSpPr/>
          <p:nvPr/>
        </p:nvSpPr>
        <p:spPr>
          <a:xfrm>
            <a:off x="0" y="591627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TL;DNL -Too long did not listen!</a:t>
            </a:r>
          </a:p>
        </p:txBody>
      </p:sp>
    </p:spTree>
    <p:extLst>
      <p:ext uri="{BB962C8B-B14F-4D97-AF65-F5344CB8AC3E}">
        <p14:creationId xmlns:p14="http://schemas.microsoft.com/office/powerpoint/2010/main" val="34709130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at lying on a bed&#10;&#10;Description automatically generated">
            <a:extLst>
              <a:ext uri="{FF2B5EF4-FFF2-40B4-BE49-F238E27FC236}">
                <a16:creationId xmlns:a16="http://schemas.microsoft.com/office/drawing/2014/main" id="{B2FF7FE9-F1EE-4182-B221-7329B01C71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462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5A9DAE8-CB3A-46C6-8EA2-771E7ACA51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66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25077166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3A318D80-5F5F-4355-B5DD-745ECA21B6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6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9B324-489A-42FE-B60A-D07FC0721978}"/>
              </a:ext>
            </a:extLst>
          </p:cNvPr>
          <p:cNvSpPr/>
          <p:nvPr/>
        </p:nvSpPr>
        <p:spPr>
          <a:xfrm>
            <a:off x="321733" y="2306963"/>
            <a:ext cx="11545482" cy="38044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Power BI / FABIC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Licensing 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8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made simple</a:t>
            </a:r>
          </a:p>
        </p:txBody>
      </p:sp>
    </p:spTree>
    <p:extLst>
      <p:ext uri="{BB962C8B-B14F-4D97-AF65-F5344CB8AC3E}">
        <p14:creationId xmlns:p14="http://schemas.microsoft.com/office/powerpoint/2010/main" val="1612206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0817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351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7D1DA4C-2001-4652-B467-497B065D82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280540A2-A301-4A21-9402-547BC76F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097" y="383868"/>
            <a:ext cx="1258048" cy="1190951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8FA52CCB-A045-2CA4-D485-B1F5C2BCD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973393" cy="9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1219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</p:spTree>
    <p:extLst>
      <p:ext uri="{BB962C8B-B14F-4D97-AF65-F5344CB8AC3E}">
        <p14:creationId xmlns:p14="http://schemas.microsoft.com/office/powerpoint/2010/main" val="378264665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82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Email - Office 365 | Information Technology Services ...">
            <a:extLst>
              <a:ext uri="{FF2B5EF4-FFF2-40B4-BE49-F238E27FC236}">
                <a16:creationId xmlns:a16="http://schemas.microsoft.com/office/drawing/2014/main" id="{2DE75F16-A7A9-4035-B02B-37D99B89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534" y="604757"/>
            <a:ext cx="7498616" cy="579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4062D4-3725-4854-8CCC-C13A9CC6884C}"/>
              </a:ext>
            </a:extLst>
          </p:cNvPr>
          <p:cNvSpPr/>
          <p:nvPr/>
        </p:nvSpPr>
        <p:spPr>
          <a:xfrm>
            <a:off x="7992795" y="2792530"/>
            <a:ext cx="3705026" cy="1272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EM- SKU</a:t>
            </a:r>
            <a:endParaRPr lang="en-US" sz="7200" cap="all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670209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soft Rolls Out New Enhancements and Tools for Azure ...">
            <a:extLst>
              <a:ext uri="{FF2B5EF4-FFF2-40B4-BE49-F238E27FC236}">
                <a16:creationId xmlns:a16="http://schemas.microsoft.com/office/drawing/2014/main" id="{A7D9D725-25D6-4586-9EF0-39623C11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38430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61147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92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itting in front of a brick building&#10;&#10;Description automatically generated">
            <a:extLst>
              <a:ext uri="{FF2B5EF4-FFF2-40B4-BE49-F238E27FC236}">
                <a16:creationId xmlns:a16="http://schemas.microsoft.com/office/drawing/2014/main" id="{FCDDA302-6AF3-4F26-A9CD-54A5EF8099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400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010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using 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5ABF5FCB-DC10-448C-92F0-B8E02F116C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05" b="70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28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on, neon sign, lamp, light&#10;&#10;Description automatically generated">
            <a:extLst>
              <a:ext uri="{FF2B5EF4-FFF2-40B4-BE49-F238E27FC236}">
                <a16:creationId xmlns:a16="http://schemas.microsoft.com/office/drawing/2014/main" id="{324ACE61-870C-F97B-72A9-A331815393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010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37D0-F802-3AA6-BFFE-AAED14B478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19" y="51619"/>
            <a:ext cx="7277710" cy="603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8BBB5-4B9F-B22C-F618-37EEA3B48F48}"/>
              </a:ext>
            </a:extLst>
          </p:cNvPr>
          <p:cNvSpPr txBox="1"/>
          <p:nvPr/>
        </p:nvSpPr>
        <p:spPr>
          <a:xfrm>
            <a:off x="0" y="5883051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https://www.powerbishare.com</a:t>
            </a:r>
          </a:p>
        </p:txBody>
      </p:sp>
    </p:spTree>
    <p:extLst>
      <p:ext uri="{BB962C8B-B14F-4D97-AF65-F5344CB8AC3E}">
        <p14:creationId xmlns:p14="http://schemas.microsoft.com/office/powerpoint/2010/main" val="289513999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36C15A-E73D-10BA-914A-D5113EED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250733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FAB85F-ADAF-AB8E-E6E7-A8CC756D7E3F}"/>
              </a:ext>
            </a:extLst>
          </p:cNvPr>
          <p:cNvSpPr txBox="1"/>
          <p:nvPr/>
        </p:nvSpPr>
        <p:spPr>
          <a:xfrm>
            <a:off x="19" y="6185393"/>
            <a:ext cx="1219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https://thereportinghub.com/</a:t>
            </a:r>
          </a:p>
        </p:txBody>
      </p:sp>
    </p:spTree>
    <p:extLst>
      <p:ext uri="{BB962C8B-B14F-4D97-AF65-F5344CB8AC3E}">
        <p14:creationId xmlns:p14="http://schemas.microsoft.com/office/powerpoint/2010/main" val="393759348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DDF0E-B945-F61D-A608-8C387EACE0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089" y="0"/>
            <a:ext cx="102358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9B36E-84D4-8A9B-5792-6FB44F6E9CEB}"/>
              </a:ext>
            </a:extLst>
          </p:cNvPr>
          <p:cNvSpPr txBox="1"/>
          <p:nvPr/>
        </p:nvSpPr>
        <p:spPr>
          <a:xfrm>
            <a:off x="1867547" y="5360838"/>
            <a:ext cx="8601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https://www.podiumbi.com/powerbi-reporting-software/</a:t>
            </a:r>
          </a:p>
        </p:txBody>
      </p:sp>
    </p:spTree>
    <p:extLst>
      <p:ext uri="{BB962C8B-B14F-4D97-AF65-F5344CB8AC3E}">
        <p14:creationId xmlns:p14="http://schemas.microsoft.com/office/powerpoint/2010/main" val="37772126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itting in a car&#10;&#10;Description automatically generated">
            <a:extLst>
              <a:ext uri="{FF2B5EF4-FFF2-40B4-BE49-F238E27FC236}">
                <a16:creationId xmlns:a16="http://schemas.microsoft.com/office/drawing/2014/main" id="{5EF65A31-DD76-44F2-A26E-171746FEF4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3943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B11F3F92-079E-4875-BFF1-2AFE9677BD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599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lose-up of a handshake of a person and person&#10;&#10;Description automatically generated with low confidence">
            <a:extLst>
              <a:ext uri="{FF2B5EF4-FFF2-40B4-BE49-F238E27FC236}">
                <a16:creationId xmlns:a16="http://schemas.microsoft.com/office/drawing/2014/main" id="{8874F7EE-DCB6-EC28-34E6-0C9EAA07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92B37-AFCC-E61D-AE84-7701E1B692F0}"/>
              </a:ext>
            </a:extLst>
          </p:cNvPr>
          <p:cNvSpPr/>
          <p:nvPr/>
        </p:nvSpPr>
        <p:spPr>
          <a:xfrm>
            <a:off x="2103121" y="3277893"/>
            <a:ext cx="7985759" cy="2318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Trust, but verify.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Ronald Regan</a:t>
            </a:r>
            <a:endParaRPr lang="en-US" sz="7200" cap="all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7319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1440B-5E2B-1F6C-9D2B-233CF3737D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1324" y="316523"/>
            <a:ext cx="4806462" cy="263769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Shepherd,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Plumber 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Dance Teacher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Placeholder 5" descr="A picture containing clothing, human face, person, wall&#10;&#10;Description automatically generated">
            <a:extLst>
              <a:ext uri="{FF2B5EF4-FFF2-40B4-BE49-F238E27FC236}">
                <a16:creationId xmlns:a16="http://schemas.microsoft.com/office/drawing/2014/main" id="{5A0A16E3-1EEA-C3FA-D101-025B8892C29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7389" y="316523"/>
            <a:ext cx="3892062" cy="3892667"/>
          </a:xfrm>
          <a:custGeom>
            <a:avLst/>
            <a:gdLst>
              <a:gd name="connsiteX0" fmla="*/ 1858096 w 3715615"/>
              <a:gd name="connsiteY0" fmla="*/ 0 h 3716192"/>
              <a:gd name="connsiteX1" fmla="*/ 3706599 w 3715615"/>
              <a:gd name="connsiteY1" fmla="*/ 1668117 h 3716192"/>
              <a:gd name="connsiteX2" fmla="*/ 3715615 w 3715615"/>
              <a:gd name="connsiteY2" fmla="*/ 1846669 h 3716192"/>
              <a:gd name="connsiteX3" fmla="*/ 3715615 w 3715615"/>
              <a:gd name="connsiteY3" fmla="*/ 1869523 h 3716192"/>
              <a:gd name="connsiteX4" fmla="*/ 3706599 w 3715615"/>
              <a:gd name="connsiteY4" fmla="*/ 2048076 h 3716192"/>
              <a:gd name="connsiteX5" fmla="*/ 1858096 w 3715615"/>
              <a:gd name="connsiteY5" fmla="*/ 3716192 h 3716192"/>
              <a:gd name="connsiteX6" fmla="*/ 0 w 3715615"/>
              <a:gd name="connsiteY6" fmla="*/ 1858096 h 3716192"/>
              <a:gd name="connsiteX7" fmla="*/ 1858096 w 3715615"/>
              <a:gd name="connsiteY7" fmla="*/ 0 h 371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5615" h="3716192">
                <a:moveTo>
                  <a:pt x="1858096" y="0"/>
                </a:moveTo>
                <a:cubicBezTo>
                  <a:pt x="2820157" y="0"/>
                  <a:pt x="3611446" y="731160"/>
                  <a:pt x="3706599" y="1668117"/>
                </a:cubicBezTo>
                <a:lnTo>
                  <a:pt x="3715615" y="1846669"/>
                </a:lnTo>
                <a:lnTo>
                  <a:pt x="3715615" y="1869523"/>
                </a:lnTo>
                <a:lnTo>
                  <a:pt x="3706599" y="2048076"/>
                </a:lnTo>
                <a:cubicBezTo>
                  <a:pt x="3611446" y="2985032"/>
                  <a:pt x="2820157" y="3716192"/>
                  <a:pt x="1858096" y="3716192"/>
                </a:cubicBezTo>
                <a:cubicBezTo>
                  <a:pt x="831898" y="3716192"/>
                  <a:pt x="0" y="2884294"/>
                  <a:pt x="0" y="1858096"/>
                </a:cubicBezTo>
                <a:cubicBezTo>
                  <a:pt x="0" y="831898"/>
                  <a:pt x="831898" y="0"/>
                  <a:pt x="1858096" y="0"/>
                </a:cubicBezTo>
                <a:close/>
              </a:path>
            </a:pathLst>
          </a:custGeom>
        </p:spPr>
      </p:pic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659FC261-0C47-CA1D-EEDB-806B8D3FB777}"/>
              </a:ext>
            </a:extLst>
          </p:cNvPr>
          <p:cNvGraphicFramePr/>
          <p:nvPr/>
        </p:nvGraphicFramePr>
        <p:xfrm>
          <a:off x="58614" y="3610708"/>
          <a:ext cx="12068809" cy="3247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295383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3A3F7-F62E-A796-1A42-3BAF0EB9FC4E}"/>
              </a:ext>
            </a:extLst>
          </p:cNvPr>
          <p:cNvSpPr txBox="1"/>
          <p:nvPr/>
        </p:nvSpPr>
        <p:spPr>
          <a:xfrm>
            <a:off x="0" y="541145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bit.ly/3pBLowQ</a:t>
            </a:r>
            <a:endParaRPr lang="en-GB" sz="8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qr code with a letter b&#10;&#10;Description automatically generated">
            <a:extLst>
              <a:ext uri="{FF2B5EF4-FFF2-40B4-BE49-F238E27FC236}">
                <a16:creationId xmlns:a16="http://schemas.microsoft.com/office/drawing/2014/main" id="{B5D835CE-3625-C5A0-4253-3726B6EECE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502" y="0"/>
            <a:ext cx="5791200" cy="57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3072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552A8C4-2935-41FE-A10B-BE0F9425B8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502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herd, large, grass, standing&#10;&#10;Description automatically generated">
            <a:extLst>
              <a:ext uri="{FF2B5EF4-FFF2-40B4-BE49-F238E27FC236}">
                <a16:creationId xmlns:a16="http://schemas.microsoft.com/office/drawing/2014/main" id="{53E700E6-9A48-4916-AABE-01938D566B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9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7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C655B1-B5FC-6AC2-F4AC-BE9568E54B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30" y="0"/>
            <a:ext cx="10845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94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olorful stars and words&#10;&#10;Description automatically generated">
            <a:extLst>
              <a:ext uri="{FF2B5EF4-FFF2-40B4-BE49-F238E27FC236}">
                <a16:creationId xmlns:a16="http://schemas.microsoft.com/office/drawing/2014/main" id="{CCB090FB-B3C4-DF99-016C-76F755D95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reading a book&#10;&#10;Description automatically generated">
            <a:extLst>
              <a:ext uri="{FF2B5EF4-FFF2-40B4-BE49-F238E27FC236}">
                <a16:creationId xmlns:a16="http://schemas.microsoft.com/office/drawing/2014/main" id="{5B3782F9-9834-D306-2729-A8B53F0C01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6078" y="0"/>
            <a:ext cx="10359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50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Three arrows on bullseye">
            <a:extLst>
              <a:ext uri="{FF2B5EF4-FFF2-40B4-BE49-F238E27FC236}">
                <a16:creationId xmlns:a16="http://schemas.microsoft.com/office/drawing/2014/main" id="{11B92EAD-2C0A-4C58-8F6B-93023C0BF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F890E-4C0C-40D7-AD36-9352DD07832E}"/>
              </a:ext>
            </a:extLst>
          </p:cNvPr>
          <p:cNvSpPr txBox="1"/>
          <p:nvPr/>
        </p:nvSpPr>
        <p:spPr>
          <a:xfrm>
            <a:off x="2962276" y="3211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65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outdoor, snow, plane, airplane&#10;&#10;Description automatically generated">
            <a:extLst>
              <a:ext uri="{FF2B5EF4-FFF2-40B4-BE49-F238E27FC236}">
                <a16:creationId xmlns:a16="http://schemas.microsoft.com/office/drawing/2014/main" id="{A817E68B-FD43-49FD-88FE-A552959BAC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6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on a beach&#10;&#10;Description automatically generated">
            <a:extLst>
              <a:ext uri="{FF2B5EF4-FFF2-40B4-BE49-F238E27FC236}">
                <a16:creationId xmlns:a16="http://schemas.microsoft.com/office/drawing/2014/main" id="{264DF251-C0A8-4041-BB63-947F31769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4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og, ground, brown, mammal&#10;&#10;Description automatically generated">
            <a:extLst>
              <a:ext uri="{FF2B5EF4-FFF2-40B4-BE49-F238E27FC236}">
                <a16:creationId xmlns:a16="http://schemas.microsoft.com/office/drawing/2014/main" id="{E90DC1DA-0B27-D7E1-9FAB-7D41FC262A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lose-up of a handshake of a person and person&#10;&#10;Description automatically generated with low confidence">
            <a:extLst>
              <a:ext uri="{FF2B5EF4-FFF2-40B4-BE49-F238E27FC236}">
                <a16:creationId xmlns:a16="http://schemas.microsoft.com/office/drawing/2014/main" id="{8874F7EE-DCB6-EC28-34E6-0C9EAA07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92B37-AFCC-E61D-AE84-7701E1B692F0}"/>
              </a:ext>
            </a:extLst>
          </p:cNvPr>
          <p:cNvSpPr/>
          <p:nvPr/>
        </p:nvSpPr>
        <p:spPr>
          <a:xfrm>
            <a:off x="2103121" y="3277893"/>
            <a:ext cx="7985759" cy="2318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Trust, but verify.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Ronald Regan</a:t>
            </a:r>
            <a:endParaRPr lang="en-US" sz="7200" cap="all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310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AE6746-EA0F-4A38-B940-83CB23F1EF83}"/>
              </a:ext>
            </a:extLst>
          </p:cNvPr>
          <p:cNvGrpSpPr/>
          <p:nvPr/>
        </p:nvGrpSpPr>
        <p:grpSpPr>
          <a:xfrm>
            <a:off x="6456679" y="578614"/>
            <a:ext cx="5200309" cy="5835060"/>
            <a:chOff x="643467" y="521270"/>
            <a:chExt cx="5200309" cy="5835060"/>
          </a:xfrm>
        </p:grpSpPr>
        <p:pic>
          <p:nvPicPr>
            <p:cNvPr id="3" name="Graphic 2" descr="Thumbs Down">
              <a:extLst>
                <a:ext uri="{FF2B5EF4-FFF2-40B4-BE49-F238E27FC236}">
                  <a16:creationId xmlns:a16="http://schemas.microsoft.com/office/drawing/2014/main" id="{815B5CC0-D7BD-4236-9F35-289715823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467" y="521270"/>
              <a:ext cx="5200309" cy="52003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78B021-DBD4-46A2-B7F1-2C0DFCDF9E06}"/>
                </a:ext>
              </a:extLst>
            </p:cNvPr>
            <p:cNvSpPr/>
            <p:nvPr/>
          </p:nvSpPr>
          <p:spPr>
            <a:xfrm>
              <a:off x="2115748" y="4909780"/>
              <a:ext cx="2255746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b="0" cap="none" spc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8FD34D-1145-46EF-98D1-C620B2A59108}"/>
              </a:ext>
            </a:extLst>
          </p:cNvPr>
          <p:cNvGrpSpPr/>
          <p:nvPr/>
        </p:nvGrpSpPr>
        <p:grpSpPr>
          <a:xfrm>
            <a:off x="644736" y="466955"/>
            <a:ext cx="5201708" cy="5937038"/>
            <a:chOff x="6339965" y="431347"/>
            <a:chExt cx="5201708" cy="5937038"/>
          </a:xfrm>
        </p:grpSpPr>
        <p:pic>
          <p:nvPicPr>
            <p:cNvPr id="5" name="Graphic 4" descr="Thumbs up sign">
              <a:extLst>
                <a:ext uri="{FF2B5EF4-FFF2-40B4-BE49-F238E27FC236}">
                  <a16:creationId xmlns:a16="http://schemas.microsoft.com/office/drawing/2014/main" id="{6598753B-1954-4137-B9B3-A99030B1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39965" y="431347"/>
              <a:ext cx="5201708" cy="520170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26D17B-8A68-4FF1-B272-D4B734873670}"/>
                </a:ext>
              </a:extLst>
            </p:cNvPr>
            <p:cNvSpPr/>
            <p:nvPr/>
          </p:nvSpPr>
          <p:spPr>
            <a:xfrm>
              <a:off x="7424193" y="4921835"/>
              <a:ext cx="3130985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b="0" cap="none" spc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38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a stuffed animal&#10;&#10;Description automatically generated with medium confidence">
            <a:extLst>
              <a:ext uri="{FF2B5EF4-FFF2-40B4-BE49-F238E27FC236}">
                <a16:creationId xmlns:a16="http://schemas.microsoft.com/office/drawing/2014/main" id="{D1B0252E-27F9-498D-8A89-43B15FAD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50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t sitting on a person's head&#10;&#10;Description automatically generated with medium confidence">
            <a:extLst>
              <a:ext uri="{FF2B5EF4-FFF2-40B4-BE49-F238E27FC236}">
                <a16:creationId xmlns:a16="http://schemas.microsoft.com/office/drawing/2014/main" id="{A4E41558-9872-E37A-57C7-EA6E06561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48" y="453643"/>
            <a:ext cx="10449303" cy="5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66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15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93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lhouette, watching, dark&#10;&#10;Description automatically generated">
            <a:extLst>
              <a:ext uri="{FF2B5EF4-FFF2-40B4-BE49-F238E27FC236}">
                <a16:creationId xmlns:a16="http://schemas.microsoft.com/office/drawing/2014/main" id="{F31AC66F-7B02-4E08-B10A-B468F0AA2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3 with solid fill">
            <a:extLst>
              <a:ext uri="{FF2B5EF4-FFF2-40B4-BE49-F238E27FC236}">
                <a16:creationId xmlns:a16="http://schemas.microsoft.com/office/drawing/2014/main" id="{391CBAC9-0915-F556-E4C1-3AFA1E57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1437967" cy="1437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F24F8B-A703-4DB4-A007-19D3C143DD1C}"/>
              </a:ext>
            </a:extLst>
          </p:cNvPr>
          <p:cNvSpPr/>
          <p:nvPr/>
        </p:nvSpPr>
        <p:spPr>
          <a:xfrm>
            <a:off x="-2500" y="5765383"/>
            <a:ext cx="12191980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Power BI Premium Per User</a:t>
            </a:r>
          </a:p>
        </p:txBody>
      </p:sp>
    </p:spTree>
    <p:extLst>
      <p:ext uri="{BB962C8B-B14F-4D97-AF65-F5344CB8AC3E}">
        <p14:creationId xmlns:p14="http://schemas.microsoft.com/office/powerpoint/2010/main" val="635939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Y IKEA Hack Entertainment Center">
            <a:extLst>
              <a:ext uri="{FF2B5EF4-FFF2-40B4-BE49-F238E27FC236}">
                <a16:creationId xmlns:a16="http://schemas.microsoft.com/office/drawing/2014/main" id="{EDEE2939-F98D-42F5-8E95-BACDB84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ACEBC8-E2AE-46C4-AE75-6D6A32DCCC65}"/>
              </a:ext>
            </a:extLst>
          </p:cNvPr>
          <p:cNvSpPr/>
          <p:nvPr/>
        </p:nvSpPr>
        <p:spPr>
          <a:xfrm>
            <a:off x="0" y="5831213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Embedded</a:t>
            </a:r>
          </a:p>
        </p:txBody>
      </p:sp>
      <p:pic>
        <p:nvPicPr>
          <p:cNvPr id="4" name="Graphic 3" descr="Badge 4 with solid fill">
            <a:extLst>
              <a:ext uri="{FF2B5EF4-FFF2-40B4-BE49-F238E27FC236}">
                <a16:creationId xmlns:a16="http://schemas.microsoft.com/office/drawing/2014/main" id="{CBD093B9-3EF2-50B7-2C7E-7383774C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948" y="-11124"/>
            <a:ext cx="1433052" cy="14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45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2754-5320-4F44-ADA4-C3DF583414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6C5C3-767C-4E2A-9E55-43F163AE72EA}"/>
              </a:ext>
            </a:extLst>
          </p:cNvPr>
          <p:cNvSpPr/>
          <p:nvPr/>
        </p:nvSpPr>
        <p:spPr>
          <a:xfrm>
            <a:off x="20" y="5934660"/>
            <a:ext cx="121919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Premium</a:t>
            </a:r>
          </a:p>
        </p:txBody>
      </p:sp>
      <p:pic>
        <p:nvPicPr>
          <p:cNvPr id="7" name="Graphic 6" descr="Badge 5 with solid fill">
            <a:extLst>
              <a:ext uri="{FF2B5EF4-FFF2-40B4-BE49-F238E27FC236}">
                <a16:creationId xmlns:a16="http://schemas.microsoft.com/office/drawing/2014/main" id="{AF3278A7-0744-E0DD-6E61-A5CCD879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12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indoor, photo, room, sitting&#10;&#10;Description automatically generated">
            <a:extLst>
              <a:ext uri="{FF2B5EF4-FFF2-40B4-BE49-F238E27FC236}">
                <a16:creationId xmlns:a16="http://schemas.microsoft.com/office/drawing/2014/main" id="{BF011AC4-0B9E-4B77-88F3-E9547D0AB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6 with solid fill">
            <a:extLst>
              <a:ext uri="{FF2B5EF4-FFF2-40B4-BE49-F238E27FC236}">
                <a16:creationId xmlns:a16="http://schemas.microsoft.com/office/drawing/2014/main" id="{748B7A53-ED25-6090-D0F5-1D48C864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394" y="-3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66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1440B-5E2B-1F6C-9D2B-233CF3737D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1324" y="316523"/>
            <a:ext cx="4806462" cy="263769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Shepherd,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Plumber 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Dance Teacher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Placeholder 5" descr="A picture containing clothing, human face, person, wall&#10;&#10;Description automatically generated">
            <a:extLst>
              <a:ext uri="{FF2B5EF4-FFF2-40B4-BE49-F238E27FC236}">
                <a16:creationId xmlns:a16="http://schemas.microsoft.com/office/drawing/2014/main" id="{5A0A16E3-1EEA-C3FA-D101-025B8892C29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7389" y="316523"/>
            <a:ext cx="3892062" cy="3892667"/>
          </a:xfrm>
          <a:custGeom>
            <a:avLst/>
            <a:gdLst>
              <a:gd name="connsiteX0" fmla="*/ 1858096 w 3715615"/>
              <a:gd name="connsiteY0" fmla="*/ 0 h 3716192"/>
              <a:gd name="connsiteX1" fmla="*/ 3706599 w 3715615"/>
              <a:gd name="connsiteY1" fmla="*/ 1668117 h 3716192"/>
              <a:gd name="connsiteX2" fmla="*/ 3715615 w 3715615"/>
              <a:gd name="connsiteY2" fmla="*/ 1846669 h 3716192"/>
              <a:gd name="connsiteX3" fmla="*/ 3715615 w 3715615"/>
              <a:gd name="connsiteY3" fmla="*/ 1869523 h 3716192"/>
              <a:gd name="connsiteX4" fmla="*/ 3706599 w 3715615"/>
              <a:gd name="connsiteY4" fmla="*/ 2048076 h 3716192"/>
              <a:gd name="connsiteX5" fmla="*/ 1858096 w 3715615"/>
              <a:gd name="connsiteY5" fmla="*/ 3716192 h 3716192"/>
              <a:gd name="connsiteX6" fmla="*/ 0 w 3715615"/>
              <a:gd name="connsiteY6" fmla="*/ 1858096 h 3716192"/>
              <a:gd name="connsiteX7" fmla="*/ 1858096 w 3715615"/>
              <a:gd name="connsiteY7" fmla="*/ 0 h 371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5615" h="3716192">
                <a:moveTo>
                  <a:pt x="1858096" y="0"/>
                </a:moveTo>
                <a:cubicBezTo>
                  <a:pt x="2820157" y="0"/>
                  <a:pt x="3611446" y="731160"/>
                  <a:pt x="3706599" y="1668117"/>
                </a:cubicBezTo>
                <a:lnTo>
                  <a:pt x="3715615" y="1846669"/>
                </a:lnTo>
                <a:lnTo>
                  <a:pt x="3715615" y="1869523"/>
                </a:lnTo>
                <a:lnTo>
                  <a:pt x="3706599" y="2048076"/>
                </a:lnTo>
                <a:cubicBezTo>
                  <a:pt x="3611446" y="2985032"/>
                  <a:pt x="2820157" y="3716192"/>
                  <a:pt x="1858096" y="3716192"/>
                </a:cubicBezTo>
                <a:cubicBezTo>
                  <a:pt x="831898" y="3716192"/>
                  <a:pt x="0" y="2884294"/>
                  <a:pt x="0" y="1858096"/>
                </a:cubicBezTo>
                <a:cubicBezTo>
                  <a:pt x="0" y="831898"/>
                  <a:pt x="831898" y="0"/>
                  <a:pt x="1858096" y="0"/>
                </a:cubicBezTo>
                <a:close/>
              </a:path>
            </a:pathLst>
          </a:custGeom>
        </p:spPr>
      </p:pic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659FC261-0C47-CA1D-EEDB-806B8D3FB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705908"/>
              </p:ext>
            </p:extLst>
          </p:nvPr>
        </p:nvGraphicFramePr>
        <p:xfrm>
          <a:off x="58614" y="3610708"/>
          <a:ext cx="12068809" cy="3247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353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ar driving on a road&#10;&#10;Description automatically generated">
            <a:extLst>
              <a:ext uri="{FF2B5EF4-FFF2-40B4-BE49-F238E27FC236}">
                <a16:creationId xmlns:a16="http://schemas.microsoft.com/office/drawing/2014/main" id="{A0072BAC-EBC6-45A2-98FA-80D1CA3D3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125" b="100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26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Close-up of a dictionary page&#10;&#10;Description automatically generated">
            <a:extLst>
              <a:ext uri="{FF2B5EF4-FFF2-40B4-BE49-F238E27FC236}">
                <a16:creationId xmlns:a16="http://schemas.microsoft.com/office/drawing/2014/main" id="{07EEB750-410E-E1E4-5B7E-5CBF621FF4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63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08A7E0C-9B81-10E3-BF92-9018B98A0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97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843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12154C51-3B75-9294-4734-37FA47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4507E-CCA8-B09B-15EF-7E772066F45C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Capacity License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87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1DE94-935B-6597-1456-F3440E74DC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621"/>
            <a:ext cx="12192000" cy="66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51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37E7E-D475-F910-E84C-C9830BC7AC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799"/>
            <a:ext cx="12192000" cy="66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70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CFF9891E-7EDC-4081-B006-4D8B9DD9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3F6995F2-6561-BBC0-AB39-4B0AB94A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252" y="164539"/>
            <a:ext cx="1428288" cy="1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35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93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1038704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05625D-9A69-49AC-80E2-B04FE737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61" y="223589"/>
            <a:ext cx="9805079" cy="5571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D8203B-5E71-4882-9DA9-327B5E197628}"/>
              </a:ext>
            </a:extLst>
          </p:cNvPr>
          <p:cNvSpPr/>
          <p:nvPr/>
        </p:nvSpPr>
        <p:spPr>
          <a:xfrm>
            <a:off x="0" y="59356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to download and use</a:t>
            </a:r>
          </a:p>
        </p:txBody>
      </p:sp>
    </p:spTree>
    <p:extLst>
      <p:ext uri="{BB962C8B-B14F-4D97-AF65-F5344CB8AC3E}">
        <p14:creationId xmlns:p14="http://schemas.microsoft.com/office/powerpoint/2010/main" val="10761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3A3F7-F62E-A796-1A42-3BAF0EB9FC4E}"/>
              </a:ext>
            </a:extLst>
          </p:cNvPr>
          <p:cNvSpPr txBox="1"/>
          <p:nvPr/>
        </p:nvSpPr>
        <p:spPr>
          <a:xfrm>
            <a:off x="0" y="541145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bit.ly/3pBLowQ</a:t>
            </a:r>
            <a:endParaRPr lang="en-GB" sz="8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qr code with a letter b&#10;&#10;Description automatically generated">
            <a:extLst>
              <a:ext uri="{FF2B5EF4-FFF2-40B4-BE49-F238E27FC236}">
                <a16:creationId xmlns:a16="http://schemas.microsoft.com/office/drawing/2014/main" id="{B5D835CE-3625-C5A0-4253-3726B6EECE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502" y="0"/>
            <a:ext cx="5791200" cy="57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04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893CC-E35C-44D3-B708-C75F7C56D354}"/>
              </a:ext>
            </a:extLst>
          </p:cNvPr>
          <p:cNvSpPr/>
          <p:nvPr/>
        </p:nvSpPr>
        <p:spPr>
          <a:xfrm>
            <a:off x="372317" y="2321004"/>
            <a:ext cx="1144736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 = £0.00p</a:t>
            </a:r>
          </a:p>
        </p:txBody>
      </p:sp>
    </p:spTree>
    <p:extLst>
      <p:ext uri="{BB962C8B-B14F-4D97-AF65-F5344CB8AC3E}">
        <p14:creationId xmlns:p14="http://schemas.microsoft.com/office/powerpoint/2010/main" val="3730732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C4227-D895-5EE3-D9A5-2328BA9119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4247436" cy="46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05C54-473A-47C4-278D-43F719C6B2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657" y="0"/>
            <a:ext cx="4042686" cy="5421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20A4D-9F33-9757-F1B8-CA3E0210A11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4566" y="-1"/>
            <a:ext cx="3834455" cy="42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F3148-D82B-C532-A116-0CCB76B53D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50" y="374651"/>
            <a:ext cx="4928410" cy="542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86C581-4CC9-B1D3-1638-F3C35DDABF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709" y="209550"/>
            <a:ext cx="4853541" cy="53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56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4EFF2-0C7F-5229-911D-3AE87D2D33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3394" y="0"/>
            <a:ext cx="504438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278902-C914-A657-AA55-39E01BDA50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692" y="103422"/>
            <a:ext cx="3684712" cy="66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3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ruck, building, road, outdoor&#10;&#10;Description automatically generated">
            <a:extLst>
              <a:ext uri="{FF2B5EF4-FFF2-40B4-BE49-F238E27FC236}">
                <a16:creationId xmlns:a16="http://schemas.microsoft.com/office/drawing/2014/main" id="{F963DB21-6FB2-4D96-89B5-3761F27DDB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6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building&#10;&#10;Description automatically generated">
            <a:extLst>
              <a:ext uri="{FF2B5EF4-FFF2-40B4-BE49-F238E27FC236}">
                <a16:creationId xmlns:a16="http://schemas.microsoft.com/office/drawing/2014/main" id="{E1E8B307-BCD9-4CCD-BDE5-5969167CBD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92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952DC-28C2-427A-9356-71CA0C09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54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ncil&#10;&#10;Description automatically generated">
            <a:extLst>
              <a:ext uri="{FF2B5EF4-FFF2-40B4-BE49-F238E27FC236}">
                <a16:creationId xmlns:a16="http://schemas.microsoft.com/office/drawing/2014/main" id="{1F519939-FD4C-46D1-8A04-CB66ECA5F6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Using DAX Editor - SQLBI">
            <a:extLst>
              <a:ext uri="{FF2B5EF4-FFF2-40B4-BE49-F238E27FC236}">
                <a16:creationId xmlns:a16="http://schemas.microsoft.com/office/drawing/2014/main" id="{9B8DC681-90B2-4814-9A8F-C6DFC62E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520" y="0"/>
            <a:ext cx="97400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57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9CD80-5602-1CF1-4FD0-776F5E7495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6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099B90-C9BD-4944-9CCD-F3A964174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9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2E68-C460-F797-D699-0D98A511AB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018" y="643467"/>
            <a:ext cx="86039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4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CB43946C-4A18-41D1-881F-87DE26C1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81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E00A558C-3ED1-42DB-B668-1BB643768A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4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88276-3B81-9C6B-7087-5E061F1AA0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71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893CC-E35C-44D3-B708-C75F7C56D354}"/>
              </a:ext>
            </a:extLst>
          </p:cNvPr>
          <p:cNvSpPr/>
          <p:nvPr/>
        </p:nvSpPr>
        <p:spPr>
          <a:xfrm>
            <a:off x="372317" y="2321004"/>
            <a:ext cx="1144736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 = £0.00p</a:t>
            </a:r>
          </a:p>
        </p:txBody>
      </p:sp>
    </p:spTree>
    <p:extLst>
      <p:ext uri="{BB962C8B-B14F-4D97-AF65-F5344CB8AC3E}">
        <p14:creationId xmlns:p14="http://schemas.microsoft.com/office/powerpoint/2010/main" val="4247093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4D794C-91B9-432D-42A3-5990596B3BA7}"/>
              </a:ext>
            </a:extLst>
          </p:cNvPr>
          <p:cNvSpPr/>
          <p:nvPr/>
        </p:nvSpPr>
        <p:spPr>
          <a:xfrm>
            <a:off x="929640" y="866983"/>
            <a:ext cx="1033272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Power BI Service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 workspace to upload reports into.</a:t>
            </a:r>
          </a:p>
        </p:txBody>
      </p:sp>
    </p:spTree>
    <p:extLst>
      <p:ext uri="{BB962C8B-B14F-4D97-AF65-F5344CB8AC3E}">
        <p14:creationId xmlns:p14="http://schemas.microsoft.com/office/powerpoint/2010/main" val="659463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57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ADD25F-6283-F2F7-A94F-4CDDD184E636}"/>
              </a:ext>
            </a:extLst>
          </p:cNvPr>
          <p:cNvSpPr/>
          <p:nvPr/>
        </p:nvSpPr>
        <p:spPr>
          <a:xfrm>
            <a:off x="-1" y="6211669"/>
            <a:ext cx="49267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July 2023 – non power bi entities in workspace 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Backed by a Fabric Capacity (F-SKU or P SKU)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4A54FF-74CA-49FA-191F-90AB6F1A1D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50" y="0"/>
            <a:ext cx="10416536" cy="615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EBCFF0-9B3B-E359-3D54-A066FBFE6D6C}"/>
              </a:ext>
            </a:extLst>
          </p:cNvPr>
          <p:cNvSpPr txBox="1"/>
          <p:nvPr/>
        </p:nvSpPr>
        <p:spPr>
          <a:xfrm>
            <a:off x="6790341" y="6581001"/>
            <a:ext cx="5401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https://learn.microsoft.com/en-us/fabric/enterprise/licenses#capacity-and-skus</a:t>
            </a:r>
          </a:p>
        </p:txBody>
      </p:sp>
    </p:spTree>
    <p:extLst>
      <p:ext uri="{BB962C8B-B14F-4D97-AF65-F5344CB8AC3E}">
        <p14:creationId xmlns:p14="http://schemas.microsoft.com/office/powerpoint/2010/main" val="2192284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94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7F2DB-5123-D665-38EC-0D23F474BF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0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QL Server Security from the ground up at SQLBits 2020 - Stuart Moore">
            <a:extLst>
              <a:ext uri="{FF2B5EF4-FFF2-40B4-BE49-F238E27FC236}">
                <a16:creationId xmlns:a16="http://schemas.microsoft.com/office/drawing/2014/main" id="{F4852B27-F435-4E2D-857B-A4461F00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1029885"/>
            <a:ext cx="10905066" cy="47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46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217C270F-E9E0-435F-AD41-FCCEC5D19655}"/>
              </a:ext>
            </a:extLst>
          </p:cNvPr>
          <p:cNvSpPr/>
          <p:nvPr/>
        </p:nvSpPr>
        <p:spPr>
          <a:xfrm>
            <a:off x="2152650" y="95250"/>
            <a:ext cx="7410449" cy="6762740"/>
          </a:xfrm>
          <a:prstGeom prst="noSmoking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03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ing DAX Editor - SQLBI">
            <a:extLst>
              <a:ext uri="{FF2B5EF4-FFF2-40B4-BE49-F238E27FC236}">
                <a16:creationId xmlns:a16="http://schemas.microsoft.com/office/drawing/2014/main" id="{CFDDA9A2-9C6B-4100-8495-3FC5E5E6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231" y="184803"/>
            <a:ext cx="44100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sics of M: Power Query Formula Language – RADACAD">
            <a:extLst>
              <a:ext uri="{FF2B5EF4-FFF2-40B4-BE49-F238E27FC236}">
                <a16:creationId xmlns:a16="http://schemas.microsoft.com/office/drawing/2014/main" id="{ABC66D7F-E551-4546-B31D-DE75C08BA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8072" y="3289954"/>
            <a:ext cx="9130952" cy="356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053701-DE20-4E49-87CB-5FE3808206AF}"/>
              </a:ext>
            </a:extLst>
          </p:cNvPr>
          <p:cNvSpPr/>
          <p:nvPr/>
        </p:nvSpPr>
        <p:spPr>
          <a:xfrm>
            <a:off x="5678078" y="6581001"/>
            <a:ext cx="42577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/>
              <a:t>https://radacad.com/basics-of-m-power-query-formula-language</a:t>
            </a:r>
          </a:p>
        </p:txBody>
      </p:sp>
    </p:spTree>
    <p:extLst>
      <p:ext uri="{BB962C8B-B14F-4D97-AF65-F5344CB8AC3E}">
        <p14:creationId xmlns:p14="http://schemas.microsoft.com/office/powerpoint/2010/main" val="2129177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wo hikers helping one another up a rock">
            <a:extLst>
              <a:ext uri="{FF2B5EF4-FFF2-40B4-BE49-F238E27FC236}">
                <a16:creationId xmlns:a16="http://schemas.microsoft.com/office/drawing/2014/main" id="{F1891D7C-51E4-4A2D-B56E-EF9BFA81CF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94926F1-AA52-4377-B35E-291125FAAEB9}"/>
              </a:ext>
            </a:extLst>
          </p:cNvPr>
          <p:cNvSpPr/>
          <p:nvPr/>
        </p:nvSpPr>
        <p:spPr>
          <a:xfrm>
            <a:off x="3038475" y="0"/>
            <a:ext cx="7124700" cy="6857990"/>
          </a:xfrm>
          <a:prstGeom prst="noSmoking">
            <a:avLst/>
          </a:prstGeom>
          <a:solidFill>
            <a:srgbClr val="FF0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88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848C009-7404-4807-967C-F24004A3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E452D-1749-41F6-BD8B-3670EE96513D}"/>
              </a:ext>
            </a:extLst>
          </p:cNvPr>
          <p:cNvSpPr txBox="1"/>
          <p:nvPr/>
        </p:nvSpPr>
        <p:spPr>
          <a:xfrm>
            <a:off x="9636493" y="6657945"/>
            <a:ext cx="25555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80000hours.org/career-guide/communit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8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8C3DD5-6349-4C6F-A2E9-36A0F3967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C66DAEEB-B979-7238-2449-CE9EF26A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2755" y="45719"/>
            <a:ext cx="1932019" cy="19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9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indoor, using, computer, sitting&#10;&#10;Description automatically generated">
            <a:extLst>
              <a:ext uri="{FF2B5EF4-FFF2-40B4-BE49-F238E27FC236}">
                <a16:creationId xmlns:a16="http://schemas.microsoft.com/office/drawing/2014/main" id="{DE2BAACA-92F3-449D-A382-FDEA423090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23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832A5-1BAA-43BA-88FB-35E181668EA7}"/>
              </a:ext>
            </a:extLst>
          </p:cNvPr>
          <p:cNvSpPr/>
          <p:nvPr/>
        </p:nvSpPr>
        <p:spPr>
          <a:xfrm>
            <a:off x="2100262" y="1166842"/>
            <a:ext cx="7991475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£8.20 per month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£98.4 per year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(At June 2023)</a:t>
            </a:r>
          </a:p>
        </p:txBody>
      </p:sp>
    </p:spTree>
    <p:extLst>
      <p:ext uri="{BB962C8B-B14F-4D97-AF65-F5344CB8AC3E}">
        <p14:creationId xmlns:p14="http://schemas.microsoft.com/office/powerpoint/2010/main" val="3903287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6222340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0F3F54-5756-4AC2-9423-B91404DDB2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1767" y="643467"/>
            <a:ext cx="7528466" cy="5571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94D380-784C-4417-BB77-2B459C1401F4}"/>
              </a:ext>
            </a:extLst>
          </p:cNvPr>
          <p:cNvSpPr txBox="1"/>
          <p:nvPr/>
        </p:nvSpPr>
        <p:spPr>
          <a:xfrm>
            <a:off x="4800600" y="2505075"/>
            <a:ext cx="1847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6959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design, creativity&#10;&#10;Description automatically generated with low confidence">
            <a:extLst>
              <a:ext uri="{FF2B5EF4-FFF2-40B4-BE49-F238E27FC236}">
                <a16:creationId xmlns:a16="http://schemas.microsoft.com/office/drawing/2014/main" id="{934CFBC6-EFA0-548F-0A1F-BF112DA65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DE73B2-8C40-41C0-9979-0455B9E45F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145" y="0"/>
            <a:ext cx="9669709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6DF442-26A8-4120-B706-163E26BD4024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2848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3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CB43946C-4A18-41D1-881F-87DE26C1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862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sitting, chain, dark, snow&#10;&#10;Description automatically generated">
            <a:extLst>
              <a:ext uri="{FF2B5EF4-FFF2-40B4-BE49-F238E27FC236}">
                <a16:creationId xmlns:a16="http://schemas.microsoft.com/office/drawing/2014/main" id="{E7045688-64C6-4CF1-93BF-C1E25B63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030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wer BI apps marketplace">
            <a:extLst>
              <a:ext uri="{FF2B5EF4-FFF2-40B4-BE49-F238E27FC236}">
                <a16:creationId xmlns:a16="http://schemas.microsoft.com/office/drawing/2014/main" id="{465B80D5-CA90-4DFE-9CA9-72821C14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94018" y="643467"/>
            <a:ext cx="860396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550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8F7ADC-5FD7-49EE-ADF7-14AF8572313C}"/>
              </a:ext>
            </a:extLst>
          </p:cNvPr>
          <p:cNvSpPr/>
          <p:nvPr/>
        </p:nvSpPr>
        <p:spPr>
          <a:xfrm>
            <a:off x="1730061" y="1166842"/>
            <a:ext cx="8731879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Apps</a:t>
            </a:r>
          </a:p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PowerApps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43100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BEE5C848-EBA2-421B-BBCC-D6F190EB9F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61" r="2698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55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7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9A180D45-F46B-4484-A254-575E30AFF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43">
            <a:extLst>
              <a:ext uri="{FF2B5EF4-FFF2-40B4-BE49-F238E27FC236}">
                <a16:creationId xmlns:a16="http://schemas.microsoft.com/office/drawing/2014/main" id="{CD46EC51-3B76-46E4-BE89-8C8E596D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2AE600DB-C311-41CB-9320-456B5BD681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78172" y="601201"/>
            <a:ext cx="3671681" cy="57996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19AC6FC-179B-4A36-87D7-DCE1FC55D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4757"/>
            <a:ext cx="7498616" cy="579604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C77F-2767-4086-ABE8-9BE03EBF4D7D}"/>
              </a:ext>
            </a:extLst>
          </p:cNvPr>
          <p:cNvSpPr txBox="1"/>
          <p:nvPr/>
        </p:nvSpPr>
        <p:spPr>
          <a:xfrm>
            <a:off x="4579243" y="1419225"/>
            <a:ext cx="6798608" cy="20858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 BI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gateway</a:t>
            </a:r>
          </a:p>
        </p:txBody>
      </p:sp>
    </p:spTree>
    <p:extLst>
      <p:ext uri="{BB962C8B-B14F-4D97-AF65-F5344CB8AC3E}">
        <p14:creationId xmlns:p14="http://schemas.microsoft.com/office/powerpoint/2010/main" val="13749957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lling SSRS Reports in SSIS (Export / Email) | ZappySys Blog">
            <a:extLst>
              <a:ext uri="{FF2B5EF4-FFF2-40B4-BE49-F238E27FC236}">
                <a16:creationId xmlns:a16="http://schemas.microsoft.com/office/drawing/2014/main" id="{48F7B6DB-FB03-7D5C-5BFB-4B3634B2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67696" y="1443628"/>
            <a:ext cx="3517119" cy="35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7005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4D794C-91B9-432D-42A3-5990596B3BA7}"/>
              </a:ext>
            </a:extLst>
          </p:cNvPr>
          <p:cNvSpPr/>
          <p:nvPr/>
        </p:nvSpPr>
        <p:spPr>
          <a:xfrm>
            <a:off x="929640" y="889843"/>
            <a:ext cx="10332720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to Power BI Service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 workspace to upload reports to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refreshes per day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incremental refresh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Securely share with other pro license users</a:t>
            </a:r>
          </a:p>
        </p:txBody>
      </p:sp>
    </p:spTree>
    <p:extLst>
      <p:ext uri="{BB962C8B-B14F-4D97-AF65-F5344CB8AC3E}">
        <p14:creationId xmlns:p14="http://schemas.microsoft.com/office/powerpoint/2010/main" val="35435996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humbs Down">
            <a:extLst>
              <a:ext uri="{FF2B5EF4-FFF2-40B4-BE49-F238E27FC236}">
                <a16:creationId xmlns:a16="http://schemas.microsoft.com/office/drawing/2014/main" id="{902D7180-6854-4E13-B8E9-C8ACBBEB1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gun&#10;&#10;Description automatically generated">
            <a:extLst>
              <a:ext uri="{FF2B5EF4-FFF2-40B4-BE49-F238E27FC236}">
                <a16:creationId xmlns:a16="http://schemas.microsoft.com/office/drawing/2014/main" id="{22D9BF77-C3A1-4671-8A82-9E900CABCE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5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automatically generated">
            <a:extLst>
              <a:ext uri="{FF2B5EF4-FFF2-40B4-BE49-F238E27FC236}">
                <a16:creationId xmlns:a16="http://schemas.microsoft.com/office/drawing/2014/main" id="{3AB08397-7E1F-42CC-8807-B0D4B3DDB7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43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F42A27-6C05-4D65-B8C4-DDFDEC3D7D82}"/>
              </a:ext>
            </a:extLst>
          </p:cNvPr>
          <p:cNvSpPr/>
          <p:nvPr/>
        </p:nvSpPr>
        <p:spPr>
          <a:xfrm>
            <a:off x="0" y="274320"/>
            <a:ext cx="121920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Same report refreshed</a:t>
            </a:r>
          </a:p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Power BI Pro workspace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C9D88B-A95C-46A1-88E5-829DE424C0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23633"/>
            <a:ext cx="12192000" cy="40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60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4AC62776-9C98-4957-A0B0-FA5617D8A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7E63B-DBF8-4FDE-9CEB-40B3F6C5DA93}"/>
              </a:ext>
            </a:extLst>
          </p:cNvPr>
          <p:cNvSpPr/>
          <p:nvPr/>
        </p:nvSpPr>
        <p:spPr>
          <a:xfrm>
            <a:off x="20" y="5967710"/>
            <a:ext cx="121919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 Pro License</a:t>
            </a:r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No Secure Sharing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1298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ake Hotline Bling Meme |  Power BI Free Licence; Power BI Pro Licence | image tagged in memes,drake hotline bling | made w/ Imgflip meme maker">
            <a:extLst>
              <a:ext uri="{FF2B5EF4-FFF2-40B4-BE49-F238E27FC236}">
                <a16:creationId xmlns:a16="http://schemas.microsoft.com/office/drawing/2014/main" id="{C160692B-7208-4936-B1DB-D8D462ABE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723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lhouette, watching, dark&#10;&#10;Description automatically generated">
            <a:extLst>
              <a:ext uri="{FF2B5EF4-FFF2-40B4-BE49-F238E27FC236}">
                <a16:creationId xmlns:a16="http://schemas.microsoft.com/office/drawing/2014/main" id="{F31AC66F-7B02-4E08-B10A-B468F0AA2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Graphic 3" descr="Badge 3 with solid fill">
            <a:extLst>
              <a:ext uri="{FF2B5EF4-FFF2-40B4-BE49-F238E27FC236}">
                <a16:creationId xmlns:a16="http://schemas.microsoft.com/office/drawing/2014/main" id="{391CBAC9-0915-F556-E4C1-3AFA1E57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8994"/>
            <a:ext cx="1437967" cy="1437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F24F8B-A703-4DB4-A007-19D3C143DD1C}"/>
              </a:ext>
            </a:extLst>
          </p:cNvPr>
          <p:cNvSpPr/>
          <p:nvPr/>
        </p:nvSpPr>
        <p:spPr>
          <a:xfrm>
            <a:off x="-2500" y="5765383"/>
            <a:ext cx="12191980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Power BI Premium Per User</a:t>
            </a:r>
          </a:p>
        </p:txBody>
      </p:sp>
    </p:spTree>
    <p:extLst>
      <p:ext uri="{BB962C8B-B14F-4D97-AF65-F5344CB8AC3E}">
        <p14:creationId xmlns:p14="http://schemas.microsoft.com/office/powerpoint/2010/main" val="10554518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7D1DA4C-2001-4652-B467-497B065D82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280540A2-A301-4A21-9402-547BC76F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097" y="383868"/>
            <a:ext cx="1258048" cy="11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804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832A5-1BAA-43BA-88FB-35E181668EA7}"/>
              </a:ext>
            </a:extLst>
          </p:cNvPr>
          <p:cNvSpPr/>
          <p:nvPr/>
        </p:nvSpPr>
        <p:spPr>
          <a:xfrm>
            <a:off x="2100262" y="1166842"/>
            <a:ext cx="7991475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£16.40 per month</a:t>
            </a:r>
          </a:p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£196.80 per year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(At June 2023)</a:t>
            </a:r>
          </a:p>
        </p:txBody>
      </p:sp>
    </p:spTree>
    <p:extLst>
      <p:ext uri="{BB962C8B-B14F-4D97-AF65-F5344CB8AC3E}">
        <p14:creationId xmlns:p14="http://schemas.microsoft.com/office/powerpoint/2010/main" val="9147410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7965C4-677C-42DE-F8F2-C1F11B433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C0F6-66AB-FFB3-A90F-D9FD334DDDD7}"/>
              </a:ext>
            </a:extLst>
          </p:cNvPr>
          <p:cNvSpPr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9600" cap="all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User license</a:t>
            </a:r>
          </a:p>
        </p:txBody>
      </p:sp>
    </p:spTree>
    <p:extLst>
      <p:ext uri="{BB962C8B-B14F-4D97-AF65-F5344CB8AC3E}">
        <p14:creationId xmlns:p14="http://schemas.microsoft.com/office/powerpoint/2010/main" val="2771085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50B2507E-CCAA-43A1-B9B8-1A4208D3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732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513A2-DB08-4A18-B5D4-3F9CC40E3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0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C9BE55-25EE-4324-8076-C53975911DDD}"/>
              </a:ext>
            </a:extLst>
          </p:cNvPr>
          <p:cNvSpPr/>
          <p:nvPr/>
        </p:nvSpPr>
        <p:spPr>
          <a:xfrm>
            <a:off x="5486399" y="920621"/>
            <a:ext cx="6705601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Many</a:t>
            </a:r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features of Power BI Premium</a:t>
            </a:r>
          </a:p>
        </p:txBody>
      </p:sp>
      <p:pic>
        <p:nvPicPr>
          <p:cNvPr id="6" name="Graphic 5" descr="Diamond with solid fill">
            <a:extLst>
              <a:ext uri="{FF2B5EF4-FFF2-40B4-BE49-F238E27FC236}">
                <a16:creationId xmlns:a16="http://schemas.microsoft.com/office/drawing/2014/main" id="{2D4A7224-5220-475B-BE9A-D776A3878D9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4943" y="5092996"/>
            <a:ext cx="540524" cy="5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6384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53A00E9-78B0-4556-9D55-AA9E61688ECD}">
  <we:reference id="wa104381335" version="1.0.0.1" store="en-US" storeType="OMEX"/>
  <we:alternateReferences>
    <we:reference id="wa104381335" version="1.0.0.1" store="WA10438133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3924</Words>
  <Application>Microsoft Office PowerPoint</Application>
  <PresentationFormat>Widescreen</PresentationFormat>
  <Paragraphs>651</Paragraphs>
  <Slides>219</Slides>
  <Notes>144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219</vt:i4>
      </vt:variant>
    </vt:vector>
  </HeadingPairs>
  <TitlesOfParts>
    <vt:vector size="231" baseType="lpstr">
      <vt:lpstr>-apple-system</vt:lpstr>
      <vt:lpstr>Arial</vt:lpstr>
      <vt:lpstr>Berlin Sans FB Demi</vt:lpstr>
      <vt:lpstr>Calibri</vt:lpstr>
      <vt:lpstr>PlusJakartaSans</vt:lpstr>
      <vt:lpstr>Roboto</vt:lpstr>
      <vt:lpstr>Segoe UI</vt:lpstr>
      <vt:lpstr>Times New Roman</vt:lpstr>
      <vt:lpstr>Univers</vt:lpstr>
      <vt:lpstr>Univers Condensed</vt:lpstr>
      <vt:lpstr>Wingdings 2</vt:lpstr>
      <vt:lpstr>DividendVTI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117</cp:revision>
  <dcterms:created xsi:type="dcterms:W3CDTF">2020-08-04T07:04:25Z</dcterms:created>
  <dcterms:modified xsi:type="dcterms:W3CDTF">2023-07-13T16:43:48Z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2023-05-29T19:25:27Z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7945b8f9-d45b-4476-a304-7edb6c2decbf</vt:lpwstr>
  </property>
  <property fmtid="{D5CDD505-2E9C-101B-9397-08002B2CF9AE}" pid="8" name="MSIP_Label_249dd434-d51a-431d-9632-71b0679d7ba6_ContentBits">
    <vt:lpwstr>0</vt:lpwstr>
  </property>
</Properties>
</file>